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9" r:id="rId4"/>
    <p:sldMasterId id="21474837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Lst>
  <p:sldSz cy="5143500" cx="9144000"/>
  <p:notesSz cx="6858000" cy="9144000"/>
  <p:embeddedFontLst>
    <p:embeddedFont>
      <p:font typeface="Roboto Thin"/>
      <p:regular r:id="rId111"/>
      <p:bold r:id="rId112"/>
      <p:italic r:id="rId113"/>
      <p:boldItalic r:id="rId114"/>
    </p:embeddedFont>
    <p:embeddedFont>
      <p:font typeface="Roboto Medium"/>
      <p:regular r:id="rId115"/>
      <p:bold r:id="rId116"/>
      <p:italic r:id="rId117"/>
      <p:boldItalic r:id="rId118"/>
    </p:embeddedFont>
    <p:embeddedFont>
      <p:font typeface="Roboto"/>
      <p:regular r:id="rId119"/>
      <p:bold r:id="rId120"/>
      <p:italic r:id="rId121"/>
      <p:boldItalic r:id="rId122"/>
    </p:embeddedFont>
    <p:embeddedFont>
      <p:font typeface="Comfortaa Regular"/>
      <p:regular r:id="rId123"/>
      <p:bold r:id="rId124"/>
    </p:embeddedFont>
    <p:embeddedFont>
      <p:font typeface="Roboto Light"/>
      <p:regular r:id="rId125"/>
      <p:bold r:id="rId126"/>
      <p:italic r:id="rId127"/>
      <p:boldItalic r:id="rId128"/>
    </p:embeddedFont>
    <p:embeddedFont>
      <p:font typeface="Oswald"/>
      <p:regular r:id="rId129"/>
      <p:bold r:id="rId130"/>
    </p:embeddedFont>
    <p:embeddedFont>
      <p:font typeface="Roboto Mono"/>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79C7225-AD61-4424-9F86-9B5E994E4C67}">
  <a:tblStyle styleId="{879C7225-AD61-4424-9F86-9B5E994E4C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Oswald-regular.fntdata"/><Relationship Id="rId128" Type="http://schemas.openxmlformats.org/officeDocument/2006/relationships/font" Target="fonts/RobotoLight-boldItalic.fntdata"/><Relationship Id="rId127" Type="http://schemas.openxmlformats.org/officeDocument/2006/relationships/font" Target="fonts/RobotoLight-italic.fntdata"/><Relationship Id="rId126" Type="http://schemas.openxmlformats.org/officeDocument/2006/relationships/font" Target="fonts/RobotoLight-bold.fntdata"/><Relationship Id="rId26" Type="http://schemas.openxmlformats.org/officeDocument/2006/relationships/slide" Target="slides/slide20.xml"/><Relationship Id="rId121" Type="http://schemas.openxmlformats.org/officeDocument/2006/relationships/font" Target="fonts/Roboto-italic.fntdata"/><Relationship Id="rId25" Type="http://schemas.openxmlformats.org/officeDocument/2006/relationships/slide" Target="slides/slide19.xml"/><Relationship Id="rId120" Type="http://schemas.openxmlformats.org/officeDocument/2006/relationships/font" Target="fonts/Roboto-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Light-regular.fntdata"/><Relationship Id="rId29" Type="http://schemas.openxmlformats.org/officeDocument/2006/relationships/slide" Target="slides/slide23.xml"/><Relationship Id="rId124" Type="http://schemas.openxmlformats.org/officeDocument/2006/relationships/font" Target="fonts/ComfortaaRegular-bold.fntdata"/><Relationship Id="rId123" Type="http://schemas.openxmlformats.org/officeDocument/2006/relationships/font" Target="fonts/ComfortaaRegular-regular.fntdata"/><Relationship Id="rId122" Type="http://schemas.openxmlformats.org/officeDocument/2006/relationships/font" Target="fonts/Roboto-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Medium-boldItalic.fntdata"/><Relationship Id="rId117" Type="http://schemas.openxmlformats.org/officeDocument/2006/relationships/font" Target="fonts/RobotoMedium-italic.fntdata"/><Relationship Id="rId116" Type="http://schemas.openxmlformats.org/officeDocument/2006/relationships/font" Target="fonts/RobotoMedium-bold.fntdata"/><Relationship Id="rId115" Type="http://schemas.openxmlformats.org/officeDocument/2006/relationships/font" Target="fonts/RobotoMedium-regular.fntdata"/><Relationship Id="rId119" Type="http://schemas.openxmlformats.org/officeDocument/2006/relationships/font" Target="fonts/Roboto-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obotoThin-boldItalic.fntdata"/><Relationship Id="rId18" Type="http://schemas.openxmlformats.org/officeDocument/2006/relationships/slide" Target="slides/slide12.xml"/><Relationship Id="rId113" Type="http://schemas.openxmlformats.org/officeDocument/2006/relationships/font" Target="fonts/RobotoThin-italic.fntdata"/><Relationship Id="rId112" Type="http://schemas.openxmlformats.org/officeDocument/2006/relationships/font" Target="fonts/RobotoThin-bold.fntdata"/><Relationship Id="rId111" Type="http://schemas.openxmlformats.org/officeDocument/2006/relationships/font" Target="fonts/RobotoThin-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RobotoMono-bold.fntdata"/><Relationship Id="rId131" Type="http://schemas.openxmlformats.org/officeDocument/2006/relationships/font" Target="fonts/RobotoMono-regular.fntdata"/><Relationship Id="rId130" Type="http://schemas.openxmlformats.org/officeDocument/2006/relationships/font" Target="fonts/Oswald-bold.fntdata"/><Relationship Id="rId134" Type="http://schemas.openxmlformats.org/officeDocument/2006/relationships/font" Target="fonts/RobotoMono-boldItalic.fntdata"/><Relationship Id="rId133" Type="http://schemas.openxmlformats.org/officeDocument/2006/relationships/font" Target="fonts/RobotoMono-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1605357-Certified"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4466150-Quizzup"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3481731-Trojan-Horse-animation"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3481731-Trojan-Horse-animation"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6" name="Shape 2026"/>
        <p:cNvGrpSpPr/>
        <p:nvPr/>
      </p:nvGrpSpPr>
      <p:grpSpPr>
        <a:xfrm>
          <a:off x="0" y="0"/>
          <a:ext cx="0" cy="0"/>
          <a:chOff x="0" y="0"/>
          <a:chExt cx="0" cy="0"/>
        </a:xfrm>
      </p:grpSpPr>
      <p:sp>
        <p:nvSpPr>
          <p:cNvPr id="2027" name="Google Shape;2027;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9" name="Shape 2139"/>
        <p:cNvGrpSpPr/>
        <p:nvPr/>
      </p:nvGrpSpPr>
      <p:grpSpPr>
        <a:xfrm>
          <a:off x="0" y="0"/>
          <a:ext cx="0" cy="0"/>
          <a:chOff x="0" y="0"/>
          <a:chExt cx="0" cy="0"/>
        </a:xfrm>
      </p:grpSpPr>
      <p:sp>
        <p:nvSpPr>
          <p:cNvPr id="2140" name="Google Shape;2140;g764741553f_0_3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764741553f_0_3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shutterstock_1285831843</a:t>
            </a:r>
            <a:endParaRPr i="1" sz="900">
              <a:latin typeface="Roboto"/>
              <a:ea typeface="Roboto"/>
              <a:cs typeface="Roboto"/>
              <a:sym typeface="Roboto"/>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7" name="Shape 3167"/>
        <p:cNvGrpSpPr/>
        <p:nvPr/>
      </p:nvGrpSpPr>
      <p:grpSpPr>
        <a:xfrm>
          <a:off x="0" y="0"/>
          <a:ext cx="0" cy="0"/>
          <a:chOff x="0" y="0"/>
          <a:chExt cx="0" cy="0"/>
        </a:xfrm>
      </p:grpSpPr>
      <p:sp>
        <p:nvSpPr>
          <p:cNvPr id="3168" name="Google Shape;3168;g6d5436e97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9" name="Google Shape;3169;g6d5436e97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9" name="Shape 3179"/>
        <p:cNvGrpSpPr/>
        <p:nvPr/>
      </p:nvGrpSpPr>
      <p:grpSpPr>
        <a:xfrm>
          <a:off x="0" y="0"/>
          <a:ext cx="0" cy="0"/>
          <a:chOff x="0" y="0"/>
          <a:chExt cx="0" cy="0"/>
        </a:xfrm>
      </p:grpSpPr>
      <p:sp>
        <p:nvSpPr>
          <p:cNvPr id="3180" name="Google Shape;3180;g6d5436e97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6d5436e97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2" name="Shape 3192"/>
        <p:cNvGrpSpPr/>
        <p:nvPr/>
      </p:nvGrpSpPr>
      <p:grpSpPr>
        <a:xfrm>
          <a:off x="0" y="0"/>
          <a:ext cx="0" cy="0"/>
          <a:chOff x="0" y="0"/>
          <a:chExt cx="0" cy="0"/>
        </a:xfrm>
      </p:grpSpPr>
      <p:sp>
        <p:nvSpPr>
          <p:cNvPr id="3193" name="Google Shape;3193;g6d5436e97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4" name="Google Shape;3194;g6d5436e97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4" name="Shape 3204"/>
        <p:cNvGrpSpPr/>
        <p:nvPr/>
      </p:nvGrpSpPr>
      <p:grpSpPr>
        <a:xfrm>
          <a:off x="0" y="0"/>
          <a:ext cx="0" cy="0"/>
          <a:chOff x="0" y="0"/>
          <a:chExt cx="0" cy="0"/>
        </a:xfrm>
      </p:grpSpPr>
      <p:sp>
        <p:nvSpPr>
          <p:cNvPr id="3205" name="Google Shape;3205;g6d5436e97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6" name="Google Shape;3206;g6d5436e97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7" name="Shape 3217"/>
        <p:cNvGrpSpPr/>
        <p:nvPr/>
      </p:nvGrpSpPr>
      <p:grpSpPr>
        <a:xfrm>
          <a:off x="0" y="0"/>
          <a:ext cx="0" cy="0"/>
          <a:chOff x="0" y="0"/>
          <a:chExt cx="0" cy="0"/>
        </a:xfrm>
      </p:grpSpPr>
      <p:sp>
        <p:nvSpPr>
          <p:cNvPr id="3218" name="Google Shape;3218;g6d5436e97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6d5436e97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g764741553f_0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764741553f_0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7" name="Shape 2157"/>
        <p:cNvGrpSpPr/>
        <p:nvPr/>
      </p:nvGrpSpPr>
      <p:grpSpPr>
        <a:xfrm>
          <a:off x="0" y="0"/>
          <a:ext cx="0" cy="0"/>
          <a:chOff x="0" y="0"/>
          <a:chExt cx="0" cy="0"/>
        </a:xfrm>
      </p:grpSpPr>
      <p:sp>
        <p:nvSpPr>
          <p:cNvPr id="2158" name="Google Shape;2158;g7654ebb8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7654ebb8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549f1aa7a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549f1aa7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0" name="Shape 2170"/>
        <p:cNvGrpSpPr/>
        <p:nvPr/>
      </p:nvGrpSpPr>
      <p:grpSpPr>
        <a:xfrm>
          <a:off x="0" y="0"/>
          <a:ext cx="0" cy="0"/>
          <a:chOff x="0" y="0"/>
          <a:chExt cx="0" cy="0"/>
        </a:xfrm>
      </p:grpSpPr>
      <p:sp>
        <p:nvSpPr>
          <p:cNvPr id="2171" name="Google Shape;2171;g514926846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514926846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764741553f_0_3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764741553f_0_3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latin typeface="Roboto"/>
                <a:ea typeface="Roboto"/>
                <a:cs typeface="Roboto"/>
                <a:sym typeface="Roboto"/>
              </a:rPr>
              <a:t>Image source: AdobeStock_56885471</a:t>
            </a:r>
            <a:endParaRPr sz="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7" name="Shape 2187"/>
        <p:cNvGrpSpPr/>
        <p:nvPr/>
      </p:nvGrpSpPr>
      <p:grpSpPr>
        <a:xfrm>
          <a:off x="0" y="0"/>
          <a:ext cx="0" cy="0"/>
          <a:chOff x="0" y="0"/>
          <a:chExt cx="0" cy="0"/>
        </a:xfrm>
      </p:grpSpPr>
      <p:sp>
        <p:nvSpPr>
          <p:cNvPr id="2188" name="Google Shape;2188;g7654ebb8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7654ebb8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6cbcb18ab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6cbcb18ab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8" name="Shape 2208"/>
        <p:cNvGrpSpPr/>
        <p:nvPr/>
      </p:nvGrpSpPr>
      <p:grpSpPr>
        <a:xfrm>
          <a:off x="0" y="0"/>
          <a:ext cx="0" cy="0"/>
          <a:chOff x="0" y="0"/>
          <a:chExt cx="0" cy="0"/>
        </a:xfrm>
      </p:grpSpPr>
      <p:sp>
        <p:nvSpPr>
          <p:cNvPr id="2209" name="Google Shape;2209;g6cbcb18ab0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6cbcb18ab0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764741553f_0_4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764741553f_0_4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u="sng">
                <a:solidFill>
                  <a:schemeClr val="hlink"/>
                </a:solidFill>
                <a:latin typeface="Roboto"/>
                <a:ea typeface="Roboto"/>
                <a:cs typeface="Roboto"/>
                <a:sym typeface="Roboto"/>
                <a:hlinkClick r:id="rId2"/>
              </a:rPr>
              <a:t>Studio Bolland</a:t>
            </a:r>
            <a:endParaRPr i="1" sz="900">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g764741553f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764741553f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2" name="Shape 2222"/>
        <p:cNvGrpSpPr/>
        <p:nvPr/>
      </p:nvGrpSpPr>
      <p:grpSpPr>
        <a:xfrm>
          <a:off x="0" y="0"/>
          <a:ext cx="0" cy="0"/>
          <a:chOff x="0" y="0"/>
          <a:chExt cx="0" cy="0"/>
        </a:xfrm>
      </p:grpSpPr>
      <p:sp>
        <p:nvSpPr>
          <p:cNvPr id="2223" name="Google Shape;2223;g6cbcb18ab0_0_3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6cbcb18ab0_0_3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6cbcb18ab0_0_3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6cbcb18ab0_0_3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0" name="Shape 2270"/>
        <p:cNvGrpSpPr/>
        <p:nvPr/>
      </p:nvGrpSpPr>
      <p:grpSpPr>
        <a:xfrm>
          <a:off x="0" y="0"/>
          <a:ext cx="0" cy="0"/>
          <a:chOff x="0" y="0"/>
          <a:chExt cx="0" cy="0"/>
        </a:xfrm>
      </p:grpSpPr>
      <p:sp>
        <p:nvSpPr>
          <p:cNvPr id="2271" name="Google Shape;2271;g764741553f_0_4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764741553f_0_4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shutterstock_294234533</a:t>
            </a:r>
            <a:endParaRPr i="1" sz="9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8" name="Shape 2278"/>
        <p:cNvGrpSpPr/>
        <p:nvPr/>
      </p:nvGrpSpPr>
      <p:grpSpPr>
        <a:xfrm>
          <a:off x="0" y="0"/>
          <a:ext cx="0" cy="0"/>
          <a:chOff x="0" y="0"/>
          <a:chExt cx="0" cy="0"/>
        </a:xfrm>
      </p:grpSpPr>
      <p:sp>
        <p:nvSpPr>
          <p:cNvPr id="2279" name="Google Shape;2279;g6cbcb18ab0_0_4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6cbcb18ab0_0_4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shutterstock_1560319826</a:t>
            </a:r>
            <a:endParaRPr i="1" sz="9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6cbcb18ab0_0_5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6cbcb18ab0_0_5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u="sng">
                <a:solidFill>
                  <a:schemeClr val="hlink"/>
                </a:solidFill>
                <a:latin typeface="Roboto"/>
                <a:ea typeface="Roboto"/>
                <a:cs typeface="Roboto"/>
                <a:sym typeface="Roboto"/>
                <a:hlinkClick r:id="rId2"/>
              </a:rPr>
              <a:t>Jeevanantham_Jiva</a:t>
            </a:r>
            <a:endParaRPr i="1" sz="9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1" name="Shape 2301"/>
        <p:cNvGrpSpPr/>
        <p:nvPr/>
      </p:nvGrpSpPr>
      <p:grpSpPr>
        <a:xfrm>
          <a:off x="0" y="0"/>
          <a:ext cx="0" cy="0"/>
          <a:chOff x="0" y="0"/>
          <a:chExt cx="0" cy="0"/>
        </a:xfrm>
      </p:grpSpPr>
      <p:sp>
        <p:nvSpPr>
          <p:cNvPr id="2302" name="Google Shape;2302;g764741553f_0_4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764741553f_0_4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1"/>
                </a:solidFill>
                <a:latin typeface="Roboto"/>
                <a:ea typeface="Roboto"/>
                <a:cs typeface="Roboto"/>
                <a:sym typeface="Roboto"/>
              </a:rPr>
              <a:t>Image source: shutterstock_1276756537</a:t>
            </a:r>
            <a:endParaRPr i="1" sz="9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Google Shape;2318;g6cbcb18ab0_0_7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6cbcb18ab0_0_7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g6cbcb18ab0_0_10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6cbcb18ab0_0_10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g6cbcb18ab0_0_10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6cbcb18ab0_0_10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g6cbcb18ab0_0_10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6cbcb18ab0_0_10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shutterstock_1028887237</a:t>
            </a:r>
            <a:endParaRPr i="1" sz="9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7" name="Shape 2047"/>
        <p:cNvGrpSpPr/>
        <p:nvPr/>
      </p:nvGrpSpPr>
      <p:grpSpPr>
        <a:xfrm>
          <a:off x="0" y="0"/>
          <a:ext cx="0" cy="0"/>
          <a:chOff x="0" y="0"/>
          <a:chExt cx="0" cy="0"/>
        </a:xfrm>
      </p:grpSpPr>
      <p:sp>
        <p:nvSpPr>
          <p:cNvPr id="2048" name="Google Shape;2048;g764741553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764741553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AdobeStock_121721042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764741553f_0_4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764741553f_0_4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shutterstock_1028887237</a:t>
            </a:r>
            <a:endParaRPr i="1" sz="9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6cbcb18ab0_0_10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6cbcb18ab0_0_10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764741553f_0_4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764741553f_0_4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Google Shape;2387;g6cbcb18ab0_0_10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6cbcb18ab0_0_10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Google Shape;2399;g6cbcb18ab0_0_9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6cbcb18ab0_0_9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5" name="Shape 2405"/>
        <p:cNvGrpSpPr/>
        <p:nvPr/>
      </p:nvGrpSpPr>
      <p:grpSpPr>
        <a:xfrm>
          <a:off x="0" y="0"/>
          <a:ext cx="0" cy="0"/>
          <a:chOff x="0" y="0"/>
          <a:chExt cx="0" cy="0"/>
        </a:xfrm>
      </p:grpSpPr>
      <p:sp>
        <p:nvSpPr>
          <p:cNvPr id="2406" name="Google Shape;2406;g6cbcb18ab0_0_9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6cbcb18ab0_0_9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8" name="Shape 2418"/>
        <p:cNvGrpSpPr/>
        <p:nvPr/>
      </p:nvGrpSpPr>
      <p:grpSpPr>
        <a:xfrm>
          <a:off x="0" y="0"/>
          <a:ext cx="0" cy="0"/>
          <a:chOff x="0" y="0"/>
          <a:chExt cx="0" cy="0"/>
        </a:xfrm>
      </p:grpSpPr>
      <p:sp>
        <p:nvSpPr>
          <p:cNvPr id="2419" name="Google Shape;2419;g6cbcb18ab0_0_1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6cbcb18ab0_0_1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5" name="Shape 2425"/>
        <p:cNvGrpSpPr/>
        <p:nvPr/>
      </p:nvGrpSpPr>
      <p:grpSpPr>
        <a:xfrm>
          <a:off x="0" y="0"/>
          <a:ext cx="0" cy="0"/>
          <a:chOff x="0" y="0"/>
          <a:chExt cx="0" cy="0"/>
        </a:xfrm>
      </p:grpSpPr>
      <p:sp>
        <p:nvSpPr>
          <p:cNvPr id="2426" name="Google Shape;2426;g6cbcb18ab0_0_12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6cbcb18ab0_0_12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shutterstock_566786470</a:t>
            </a:r>
            <a:endParaRPr i="1" sz="900">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2" name="Shape 2442"/>
        <p:cNvGrpSpPr/>
        <p:nvPr/>
      </p:nvGrpSpPr>
      <p:grpSpPr>
        <a:xfrm>
          <a:off x="0" y="0"/>
          <a:ext cx="0" cy="0"/>
          <a:chOff x="0" y="0"/>
          <a:chExt cx="0" cy="0"/>
        </a:xfrm>
      </p:grpSpPr>
      <p:sp>
        <p:nvSpPr>
          <p:cNvPr id="2443" name="Google Shape;2443;g6cbcb18ab0_0_13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 name="Google Shape;2444;g6cbcb18ab0_0_13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4" name="Shape 2454"/>
        <p:cNvGrpSpPr/>
        <p:nvPr/>
      </p:nvGrpSpPr>
      <p:grpSpPr>
        <a:xfrm>
          <a:off x="0" y="0"/>
          <a:ext cx="0" cy="0"/>
          <a:chOff x="0" y="0"/>
          <a:chExt cx="0" cy="0"/>
        </a:xfrm>
      </p:grpSpPr>
      <p:sp>
        <p:nvSpPr>
          <p:cNvPr id="2455" name="Google Shape;2455;g764741553f_0_4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764741553f_0_4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6" name="Shape 2056"/>
        <p:cNvGrpSpPr/>
        <p:nvPr/>
      </p:nvGrpSpPr>
      <p:grpSpPr>
        <a:xfrm>
          <a:off x="0" y="0"/>
          <a:ext cx="0" cy="0"/>
          <a:chOff x="0" y="0"/>
          <a:chExt cx="0" cy="0"/>
        </a:xfrm>
      </p:grpSpPr>
      <p:sp>
        <p:nvSpPr>
          <p:cNvPr id="2057" name="Google Shape;2057;g764741553f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764741553f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a:latin typeface="Roboto"/>
                <a:ea typeface="Roboto"/>
                <a:cs typeface="Roboto"/>
                <a:sym typeface="Roboto"/>
              </a:rPr>
              <a:t>shutterstock_1285831843</a:t>
            </a:r>
            <a:endParaRPr i="1" sz="900">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764741553f_0_4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764741553f_0_4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8" name="Shape 2478"/>
        <p:cNvGrpSpPr/>
        <p:nvPr/>
      </p:nvGrpSpPr>
      <p:grpSpPr>
        <a:xfrm>
          <a:off x="0" y="0"/>
          <a:ext cx="0" cy="0"/>
          <a:chOff x="0" y="0"/>
          <a:chExt cx="0" cy="0"/>
        </a:xfrm>
      </p:grpSpPr>
      <p:sp>
        <p:nvSpPr>
          <p:cNvPr id="2479" name="Google Shape;2479;g6cbcb18ab0_0_13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6cbcb18ab0_0_13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0" name="Shape 2490"/>
        <p:cNvGrpSpPr/>
        <p:nvPr/>
      </p:nvGrpSpPr>
      <p:grpSpPr>
        <a:xfrm>
          <a:off x="0" y="0"/>
          <a:ext cx="0" cy="0"/>
          <a:chOff x="0" y="0"/>
          <a:chExt cx="0" cy="0"/>
        </a:xfrm>
      </p:grpSpPr>
      <p:sp>
        <p:nvSpPr>
          <p:cNvPr id="2491" name="Google Shape;2491;g764741553f_0_4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764741553f_0_4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2" name="Shape 2502"/>
        <p:cNvGrpSpPr/>
        <p:nvPr/>
      </p:nvGrpSpPr>
      <p:grpSpPr>
        <a:xfrm>
          <a:off x="0" y="0"/>
          <a:ext cx="0" cy="0"/>
          <a:chOff x="0" y="0"/>
          <a:chExt cx="0" cy="0"/>
        </a:xfrm>
      </p:grpSpPr>
      <p:sp>
        <p:nvSpPr>
          <p:cNvPr id="2503" name="Google Shape;2503;g764741553f_0_4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764741553f_0_4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4" name="Shape 2514"/>
        <p:cNvGrpSpPr/>
        <p:nvPr/>
      </p:nvGrpSpPr>
      <p:grpSpPr>
        <a:xfrm>
          <a:off x="0" y="0"/>
          <a:ext cx="0" cy="0"/>
          <a:chOff x="0" y="0"/>
          <a:chExt cx="0" cy="0"/>
        </a:xfrm>
      </p:grpSpPr>
      <p:sp>
        <p:nvSpPr>
          <p:cNvPr id="2515" name="Google Shape;2515;g764741553f_0_4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764741553f_0_4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14. Instructor Do: lesson plan pgs. 40-41</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6cbcb18ab0_0_14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6cbcb18ab0_0_14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1" name="Shape 2551"/>
        <p:cNvGrpSpPr/>
        <p:nvPr/>
      </p:nvGrpSpPr>
      <p:grpSpPr>
        <a:xfrm>
          <a:off x="0" y="0"/>
          <a:ext cx="0" cy="0"/>
          <a:chOff x="0" y="0"/>
          <a:chExt cx="0" cy="0"/>
        </a:xfrm>
      </p:grpSpPr>
      <p:sp>
        <p:nvSpPr>
          <p:cNvPr id="2552" name="Google Shape;2552;g6cbcb18ab0_0_14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6cbcb18ab0_0_14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latin typeface="Roboto"/>
                <a:ea typeface="Roboto"/>
                <a:cs typeface="Roboto"/>
                <a:sym typeface="Roboto"/>
              </a:rPr>
              <a:t>The Lone Hacker</a:t>
            </a:r>
            <a:r>
              <a:rPr lang="en" sz="900">
                <a:latin typeface="Roboto"/>
                <a:ea typeface="Roboto"/>
                <a:cs typeface="Roboto"/>
                <a:sym typeface="Roboto"/>
              </a:rPr>
              <a:t>:  Experts in computer security are popularly referred to as hackers. A hacker who breaks into a computer system with the intent of causing damage or theft is referred to as a </a:t>
            </a:r>
            <a:r>
              <a:rPr b="1" lang="en" sz="900">
                <a:latin typeface="Roboto"/>
                <a:ea typeface="Roboto"/>
                <a:cs typeface="Roboto"/>
                <a:sym typeface="Roboto"/>
              </a:rPr>
              <a:t>Black Hat</a:t>
            </a:r>
            <a:r>
              <a:rPr lang="en" sz="900">
                <a:latin typeface="Roboto"/>
                <a:ea typeface="Roboto"/>
                <a:cs typeface="Roboto"/>
                <a:sym typeface="Roboto"/>
              </a:rPr>
              <a:t> hacker. </a:t>
            </a:r>
            <a:r>
              <a:rPr lang="en" sz="1000">
                <a:latin typeface="Roboto"/>
                <a:ea typeface="Roboto"/>
                <a:cs typeface="Roboto"/>
                <a:sym typeface="Roboto"/>
              </a:rPr>
              <a:t>A </a:t>
            </a:r>
            <a:r>
              <a:rPr b="1" lang="en" sz="1000">
                <a:latin typeface="Roboto"/>
                <a:ea typeface="Roboto"/>
                <a:cs typeface="Roboto"/>
                <a:sym typeface="Roboto"/>
              </a:rPr>
              <a:t>White Hat</a:t>
            </a:r>
            <a:r>
              <a:rPr lang="en" sz="1000">
                <a:latin typeface="Roboto"/>
                <a:ea typeface="Roboto"/>
                <a:cs typeface="Roboto"/>
                <a:sym typeface="Roboto"/>
              </a:rPr>
              <a:t> hacker acts in an ethical manner, as a security professional who do not have malicious intents.  </a:t>
            </a:r>
            <a:endParaRPr b="1" sz="10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A </a:t>
            </a:r>
            <a:r>
              <a:rPr b="1" lang="en" sz="900">
                <a:latin typeface="Roboto"/>
                <a:ea typeface="Roboto"/>
                <a:cs typeface="Roboto"/>
                <a:sym typeface="Roboto"/>
              </a:rPr>
              <a:t>script kiddie</a:t>
            </a:r>
            <a:r>
              <a:rPr lang="en" sz="900">
                <a:latin typeface="Roboto"/>
                <a:ea typeface="Roboto"/>
                <a:cs typeface="Roboto"/>
                <a:sym typeface="Roboto"/>
              </a:rPr>
              <a:t> is someone that uses hacker tools but may not necessarily have full knowledge of how they work. Oftentimes, they also may not be able to create new attacks. </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While "lone hackers" are still threats, most threat actors are now likely to work as part of some sort of group.</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Organized Cyber crime</a:t>
            </a:r>
            <a:r>
              <a:rPr lang="en" sz="900">
                <a:latin typeface="Roboto"/>
                <a:ea typeface="Roboto"/>
                <a:cs typeface="Roboto"/>
                <a:sym typeface="Roboto"/>
              </a:rPr>
              <a:t>: Organized crime will seek any opportunity for criminal profit, but typical activities are financial fraud (both against individuals and companies) and blackmail. Because they can operate across the internet in a totally different state or country from their victims, there are many complexities to prosecution.</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Nation State/Advanced Persistent Threat (APT)</a:t>
            </a:r>
            <a:r>
              <a:rPr lang="en" sz="900">
                <a:latin typeface="Roboto"/>
                <a:ea typeface="Roboto"/>
                <a:cs typeface="Roboto"/>
                <a:sym typeface="Roboto"/>
              </a:rPr>
              <a:t>: Many nation states have developed cybersecurity expertise and will use cyber weapons to achieve both military and commercial goals.</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Advanced Persistent Threat (APT) refers to the behavior of these cyber adversaries. Instead of simply infecting a system with a virus or a rootkit, these adversaries are more interested in a continuous ability to compromise network security using different tools and techniques.</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Typically nation state actors are primarily interested in espionage and strategic advantage, but commercial gain can also be a motivation.</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Even though they are state-sponsored, nation state actors may often pose as independent groups or hacktivists.</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Hacktivists</a:t>
            </a:r>
            <a:r>
              <a:rPr lang="en" sz="900">
                <a:latin typeface="Roboto"/>
                <a:ea typeface="Roboto"/>
                <a:cs typeface="Roboto"/>
                <a:sym typeface="Roboto"/>
              </a:rPr>
              <a:t>: Hacktivist groups, such as Anonymous, WikiLeaks, or LulzSec, are interested in a political agenda. For example, they may try to obtain and leak confidential information to the public domain, perform Denial of Service Attacks or deface websites against targeted groups.</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Competitor:</a:t>
            </a:r>
            <a:r>
              <a:rPr lang="en" sz="900">
                <a:latin typeface="Roboto"/>
                <a:ea typeface="Roboto"/>
                <a:cs typeface="Roboto"/>
                <a:sym typeface="Roboto"/>
              </a:rPr>
              <a:t> Competitor-driven espionage is usually done by nation state groups, but it is also possible that a business might engage in cyber espionage against its competitors.</a:t>
            </a:r>
            <a:endParaRPr sz="900">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3" name="Shape 2563"/>
        <p:cNvGrpSpPr/>
        <p:nvPr/>
      </p:nvGrpSpPr>
      <p:grpSpPr>
        <a:xfrm>
          <a:off x="0" y="0"/>
          <a:ext cx="0" cy="0"/>
          <a:chOff x="0" y="0"/>
          <a:chExt cx="0" cy="0"/>
        </a:xfrm>
      </p:grpSpPr>
      <p:sp>
        <p:nvSpPr>
          <p:cNvPr id="2564" name="Google Shape;2564;g6cbcb18ab0_0_15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6cbcb18ab0_0_15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shutterstock_575243947</a:t>
            </a:r>
            <a:endParaRPr i="1" sz="900">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4" name="Shape 2574"/>
        <p:cNvGrpSpPr/>
        <p:nvPr/>
      </p:nvGrpSpPr>
      <p:grpSpPr>
        <a:xfrm>
          <a:off x="0" y="0"/>
          <a:ext cx="0" cy="0"/>
          <a:chOff x="0" y="0"/>
          <a:chExt cx="0" cy="0"/>
        </a:xfrm>
      </p:grpSpPr>
      <p:sp>
        <p:nvSpPr>
          <p:cNvPr id="2575" name="Google Shape;2575;g6cbcb18ab0_0_16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6cbcb18ab0_0_16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1" name="Shape 2581"/>
        <p:cNvGrpSpPr/>
        <p:nvPr/>
      </p:nvGrpSpPr>
      <p:grpSpPr>
        <a:xfrm>
          <a:off x="0" y="0"/>
          <a:ext cx="0" cy="0"/>
          <a:chOff x="0" y="0"/>
          <a:chExt cx="0" cy="0"/>
        </a:xfrm>
      </p:grpSpPr>
      <p:sp>
        <p:nvSpPr>
          <p:cNvPr id="2582" name="Google Shape;2582;g7654ebb8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7654ebb8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764741553f_0_2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764741553f_0_2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6" name="Shape 2586"/>
        <p:cNvGrpSpPr/>
        <p:nvPr/>
      </p:nvGrpSpPr>
      <p:grpSpPr>
        <a:xfrm>
          <a:off x="0" y="0"/>
          <a:ext cx="0" cy="0"/>
          <a:chOff x="0" y="0"/>
          <a:chExt cx="0" cy="0"/>
        </a:xfrm>
      </p:grpSpPr>
      <p:sp>
        <p:nvSpPr>
          <p:cNvPr id="2587" name="Google Shape;2587;g764741553f_0_5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764741553f_0_5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8" name="Shape 2598"/>
        <p:cNvGrpSpPr/>
        <p:nvPr/>
      </p:nvGrpSpPr>
      <p:grpSpPr>
        <a:xfrm>
          <a:off x="0" y="0"/>
          <a:ext cx="0" cy="0"/>
          <a:chOff x="0" y="0"/>
          <a:chExt cx="0" cy="0"/>
        </a:xfrm>
      </p:grpSpPr>
      <p:sp>
        <p:nvSpPr>
          <p:cNvPr id="2599" name="Google Shape;2599;g764741553f_0_5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64741553f_0_5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1" name="Shape 2611"/>
        <p:cNvGrpSpPr/>
        <p:nvPr/>
      </p:nvGrpSpPr>
      <p:grpSpPr>
        <a:xfrm>
          <a:off x="0" y="0"/>
          <a:ext cx="0" cy="0"/>
          <a:chOff x="0" y="0"/>
          <a:chExt cx="0" cy="0"/>
        </a:xfrm>
      </p:grpSpPr>
      <p:sp>
        <p:nvSpPr>
          <p:cNvPr id="2612" name="Google Shape;2612;g764741553f_0_5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764741553f_0_5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3" name="Shape 2623"/>
        <p:cNvGrpSpPr/>
        <p:nvPr/>
      </p:nvGrpSpPr>
      <p:grpSpPr>
        <a:xfrm>
          <a:off x="0" y="0"/>
          <a:ext cx="0" cy="0"/>
          <a:chOff x="0" y="0"/>
          <a:chExt cx="0" cy="0"/>
        </a:xfrm>
      </p:grpSpPr>
      <p:sp>
        <p:nvSpPr>
          <p:cNvPr id="2624" name="Google Shape;2624;g764741553f_0_5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764741553f_0_5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6" name="Shape 2636"/>
        <p:cNvGrpSpPr/>
        <p:nvPr/>
      </p:nvGrpSpPr>
      <p:grpSpPr>
        <a:xfrm>
          <a:off x="0" y="0"/>
          <a:ext cx="0" cy="0"/>
          <a:chOff x="0" y="0"/>
          <a:chExt cx="0" cy="0"/>
        </a:xfrm>
      </p:grpSpPr>
      <p:sp>
        <p:nvSpPr>
          <p:cNvPr id="2637" name="Google Shape;2637;g764741553f_0_5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764741553f_0_5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8" name="Shape 2648"/>
        <p:cNvGrpSpPr/>
        <p:nvPr/>
      </p:nvGrpSpPr>
      <p:grpSpPr>
        <a:xfrm>
          <a:off x="0" y="0"/>
          <a:ext cx="0" cy="0"/>
          <a:chOff x="0" y="0"/>
          <a:chExt cx="0" cy="0"/>
        </a:xfrm>
      </p:grpSpPr>
      <p:sp>
        <p:nvSpPr>
          <p:cNvPr id="2649" name="Google Shape;2649;g764741553f_0_5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764741553f_0_5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1" name="Shape 2661"/>
        <p:cNvGrpSpPr/>
        <p:nvPr/>
      </p:nvGrpSpPr>
      <p:grpSpPr>
        <a:xfrm>
          <a:off x="0" y="0"/>
          <a:ext cx="0" cy="0"/>
          <a:chOff x="0" y="0"/>
          <a:chExt cx="0" cy="0"/>
        </a:xfrm>
      </p:grpSpPr>
      <p:sp>
        <p:nvSpPr>
          <p:cNvPr id="2662" name="Google Shape;2662;g764741553f_0_5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764741553f_0_5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3" name="Shape 2673"/>
        <p:cNvGrpSpPr/>
        <p:nvPr/>
      </p:nvGrpSpPr>
      <p:grpSpPr>
        <a:xfrm>
          <a:off x="0" y="0"/>
          <a:ext cx="0" cy="0"/>
          <a:chOff x="0" y="0"/>
          <a:chExt cx="0" cy="0"/>
        </a:xfrm>
      </p:grpSpPr>
      <p:sp>
        <p:nvSpPr>
          <p:cNvPr id="2674" name="Google Shape;2674;g764741553f_0_5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764741553f_0_5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Google Shape;2687;g764741553f_0_5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764741553f_0_5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Google Shape;2699;g764741553f_0_5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764741553f_0_5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9" name="Shape 2079"/>
        <p:cNvGrpSpPr/>
        <p:nvPr/>
      </p:nvGrpSpPr>
      <p:grpSpPr>
        <a:xfrm>
          <a:off x="0" y="0"/>
          <a:ext cx="0" cy="0"/>
          <a:chOff x="0" y="0"/>
          <a:chExt cx="0" cy="0"/>
        </a:xfrm>
      </p:grpSpPr>
      <p:sp>
        <p:nvSpPr>
          <p:cNvPr id="2080" name="Google Shape;2080;g764741553f_0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764741553f_0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shutterstock_1285831843</a:t>
            </a:r>
            <a:endParaRPr i="1" sz="900">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1" name="Shape 2711"/>
        <p:cNvGrpSpPr/>
        <p:nvPr/>
      </p:nvGrpSpPr>
      <p:grpSpPr>
        <a:xfrm>
          <a:off x="0" y="0"/>
          <a:ext cx="0" cy="0"/>
          <a:chOff x="0" y="0"/>
          <a:chExt cx="0" cy="0"/>
        </a:xfrm>
      </p:grpSpPr>
      <p:sp>
        <p:nvSpPr>
          <p:cNvPr id="2712" name="Google Shape;2712;g764741553f_0_5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764741553f_0_5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3" name="Shape 2723"/>
        <p:cNvGrpSpPr/>
        <p:nvPr/>
      </p:nvGrpSpPr>
      <p:grpSpPr>
        <a:xfrm>
          <a:off x="0" y="0"/>
          <a:ext cx="0" cy="0"/>
          <a:chOff x="0" y="0"/>
          <a:chExt cx="0" cy="0"/>
        </a:xfrm>
      </p:grpSpPr>
      <p:sp>
        <p:nvSpPr>
          <p:cNvPr id="2724" name="Google Shape;2724;g764741553f_0_5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764741553f_0_5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Google Shape;2737;g764741553f_0_5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764741553f_0_5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8" name="Shape 2748"/>
        <p:cNvGrpSpPr/>
        <p:nvPr/>
      </p:nvGrpSpPr>
      <p:grpSpPr>
        <a:xfrm>
          <a:off x="0" y="0"/>
          <a:ext cx="0" cy="0"/>
          <a:chOff x="0" y="0"/>
          <a:chExt cx="0" cy="0"/>
        </a:xfrm>
      </p:grpSpPr>
      <p:sp>
        <p:nvSpPr>
          <p:cNvPr id="2749" name="Google Shape;2749;g764741553f_0_5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764741553f_0_5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1" name="Shape 2761"/>
        <p:cNvGrpSpPr/>
        <p:nvPr/>
      </p:nvGrpSpPr>
      <p:grpSpPr>
        <a:xfrm>
          <a:off x="0" y="0"/>
          <a:ext cx="0" cy="0"/>
          <a:chOff x="0" y="0"/>
          <a:chExt cx="0" cy="0"/>
        </a:xfrm>
      </p:grpSpPr>
      <p:sp>
        <p:nvSpPr>
          <p:cNvPr id="2762" name="Google Shape;2762;g6cbcb18ab0_0_18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6cbcb18ab0_0_18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8" name="Shape 2768"/>
        <p:cNvGrpSpPr/>
        <p:nvPr/>
      </p:nvGrpSpPr>
      <p:grpSpPr>
        <a:xfrm>
          <a:off x="0" y="0"/>
          <a:ext cx="0" cy="0"/>
          <a:chOff x="0" y="0"/>
          <a:chExt cx="0" cy="0"/>
        </a:xfrm>
      </p:grpSpPr>
      <p:sp>
        <p:nvSpPr>
          <p:cNvPr id="2769" name="Google Shape;2769;g764741553f_0_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764741553f_0_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5" name="Shape 2775"/>
        <p:cNvGrpSpPr/>
        <p:nvPr/>
      </p:nvGrpSpPr>
      <p:grpSpPr>
        <a:xfrm>
          <a:off x="0" y="0"/>
          <a:ext cx="0" cy="0"/>
          <a:chOff x="0" y="0"/>
          <a:chExt cx="0" cy="0"/>
        </a:xfrm>
      </p:grpSpPr>
      <p:sp>
        <p:nvSpPr>
          <p:cNvPr id="2776" name="Google Shape;2776;g6cbcb18ab0_0_18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6cbcb18ab0_0_18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shutterstock_596106722</a:t>
            </a:r>
            <a:endParaRPr i="1" sz="900">
              <a:latin typeface="Roboto"/>
              <a:ea typeface="Roboto"/>
              <a:cs typeface="Roboto"/>
              <a:sym typeface="Robo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6" name="Shape 2786"/>
        <p:cNvGrpSpPr/>
        <p:nvPr/>
      </p:nvGrpSpPr>
      <p:grpSpPr>
        <a:xfrm>
          <a:off x="0" y="0"/>
          <a:ext cx="0" cy="0"/>
          <a:chOff x="0" y="0"/>
          <a:chExt cx="0" cy="0"/>
        </a:xfrm>
      </p:grpSpPr>
      <p:sp>
        <p:nvSpPr>
          <p:cNvPr id="2787" name="Google Shape;2787;g764741553f_0_5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764741553f_0_5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1" name="Shape 2801"/>
        <p:cNvGrpSpPr/>
        <p:nvPr/>
      </p:nvGrpSpPr>
      <p:grpSpPr>
        <a:xfrm>
          <a:off x="0" y="0"/>
          <a:ext cx="0" cy="0"/>
          <a:chOff x="0" y="0"/>
          <a:chExt cx="0" cy="0"/>
        </a:xfrm>
      </p:grpSpPr>
      <p:sp>
        <p:nvSpPr>
          <p:cNvPr id="2802" name="Google Shape;2802;g764741553f_0_6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764741553f_0_6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shutterstock_1285831843</a:t>
            </a:r>
            <a:endParaRPr i="1" sz="900">
              <a:latin typeface="Roboto"/>
              <a:ea typeface="Roboto"/>
              <a:cs typeface="Roboto"/>
              <a:sym typeface="Robo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8" name="Shape 2808"/>
        <p:cNvGrpSpPr/>
        <p:nvPr/>
      </p:nvGrpSpPr>
      <p:grpSpPr>
        <a:xfrm>
          <a:off x="0" y="0"/>
          <a:ext cx="0" cy="0"/>
          <a:chOff x="0" y="0"/>
          <a:chExt cx="0" cy="0"/>
        </a:xfrm>
      </p:grpSpPr>
      <p:sp>
        <p:nvSpPr>
          <p:cNvPr id="2809" name="Google Shape;2809;g6cbcb18ab0_0_18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6cbcb18ab0_0_18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764741553f_0_3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764741553f_0_3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0" name="Shape 2820"/>
        <p:cNvGrpSpPr/>
        <p:nvPr/>
      </p:nvGrpSpPr>
      <p:grpSpPr>
        <a:xfrm>
          <a:off x="0" y="0"/>
          <a:ext cx="0" cy="0"/>
          <a:chOff x="0" y="0"/>
          <a:chExt cx="0" cy="0"/>
        </a:xfrm>
      </p:grpSpPr>
      <p:sp>
        <p:nvSpPr>
          <p:cNvPr id="2821" name="Google Shape;2821;g6cbcb18ab0_0_18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6cbcb18ab0_0_18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shutterstock_131138963</a:t>
            </a:r>
            <a:endParaRPr i="1" sz="900">
              <a:latin typeface="Roboto"/>
              <a:ea typeface="Roboto"/>
              <a:cs typeface="Roboto"/>
              <a:sym typeface="Robo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4" name="Shape 2834"/>
        <p:cNvGrpSpPr/>
        <p:nvPr/>
      </p:nvGrpSpPr>
      <p:grpSpPr>
        <a:xfrm>
          <a:off x="0" y="0"/>
          <a:ext cx="0" cy="0"/>
          <a:chOff x="0" y="0"/>
          <a:chExt cx="0" cy="0"/>
        </a:xfrm>
      </p:grpSpPr>
      <p:sp>
        <p:nvSpPr>
          <p:cNvPr id="2835" name="Google Shape;2835;g7654ebb8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7654ebb8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shutterstock_131138963</a:t>
            </a:r>
            <a:endParaRPr i="1" sz="900">
              <a:latin typeface="Roboto"/>
              <a:ea typeface="Roboto"/>
              <a:cs typeface="Roboto"/>
              <a:sym typeface="Robo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7" name="Shape 2847"/>
        <p:cNvGrpSpPr/>
        <p:nvPr/>
      </p:nvGrpSpPr>
      <p:grpSpPr>
        <a:xfrm>
          <a:off x="0" y="0"/>
          <a:ext cx="0" cy="0"/>
          <a:chOff x="0" y="0"/>
          <a:chExt cx="0" cy="0"/>
        </a:xfrm>
      </p:grpSpPr>
      <p:sp>
        <p:nvSpPr>
          <p:cNvPr id="2848" name="Google Shape;2848;g6cbcb18ab0_0_18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9" name="Google Shape;2849;g6cbcb18ab0_0_18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latin typeface="Roboto"/>
                <a:ea typeface="Roboto"/>
                <a:cs typeface="Roboto"/>
                <a:sym typeface="Roboto"/>
              </a:rPr>
              <a:t>shutterstock_1411855658</a:t>
            </a:r>
            <a:endParaRPr i="1" sz="1000">
              <a:latin typeface="Roboto"/>
              <a:ea typeface="Roboto"/>
              <a:cs typeface="Roboto"/>
              <a:sym typeface="Robo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8" name="Shape 2858"/>
        <p:cNvGrpSpPr/>
        <p:nvPr/>
      </p:nvGrpSpPr>
      <p:grpSpPr>
        <a:xfrm>
          <a:off x="0" y="0"/>
          <a:ext cx="0" cy="0"/>
          <a:chOff x="0" y="0"/>
          <a:chExt cx="0" cy="0"/>
        </a:xfrm>
      </p:grpSpPr>
      <p:sp>
        <p:nvSpPr>
          <p:cNvPr id="2859" name="Google Shape;2859;g6d5436e97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6d5436e97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shutterstock_215448448</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9" name="Shape 2869"/>
        <p:cNvGrpSpPr/>
        <p:nvPr/>
      </p:nvGrpSpPr>
      <p:grpSpPr>
        <a:xfrm>
          <a:off x="0" y="0"/>
          <a:ext cx="0" cy="0"/>
          <a:chOff x="0" y="0"/>
          <a:chExt cx="0" cy="0"/>
        </a:xfrm>
      </p:grpSpPr>
      <p:sp>
        <p:nvSpPr>
          <p:cNvPr id="2870" name="Google Shape;2870;g6cbcb18ab0_0_18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6cbcb18ab0_0_18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i="1" lang="en" sz="900">
                <a:latin typeface="Roboto"/>
                <a:ea typeface="Roboto"/>
                <a:cs typeface="Roboto"/>
                <a:sym typeface="Roboto"/>
              </a:rPr>
              <a:t>Fremox</a:t>
            </a:r>
            <a:endParaRPr i="1" sz="900">
              <a:latin typeface="Roboto"/>
              <a:ea typeface="Roboto"/>
              <a:cs typeface="Roboto"/>
              <a:sym typeface="Robo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4" name="Shape 2894"/>
        <p:cNvGrpSpPr/>
        <p:nvPr/>
      </p:nvGrpSpPr>
      <p:grpSpPr>
        <a:xfrm>
          <a:off x="0" y="0"/>
          <a:ext cx="0" cy="0"/>
          <a:chOff x="0" y="0"/>
          <a:chExt cx="0" cy="0"/>
        </a:xfrm>
      </p:grpSpPr>
      <p:sp>
        <p:nvSpPr>
          <p:cNvPr id="2895" name="Google Shape;2895;g6cbcb18ab0_0_18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6cbcb18ab0_0_18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5" name="Shape 2905"/>
        <p:cNvGrpSpPr/>
        <p:nvPr/>
      </p:nvGrpSpPr>
      <p:grpSpPr>
        <a:xfrm>
          <a:off x="0" y="0"/>
          <a:ext cx="0" cy="0"/>
          <a:chOff x="0" y="0"/>
          <a:chExt cx="0" cy="0"/>
        </a:xfrm>
      </p:grpSpPr>
      <p:sp>
        <p:nvSpPr>
          <p:cNvPr id="2906" name="Google Shape;2906;g6d5436e97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7" name="Google Shape;2907;g6d5436e97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5" name="Shape 2915"/>
        <p:cNvGrpSpPr/>
        <p:nvPr/>
      </p:nvGrpSpPr>
      <p:grpSpPr>
        <a:xfrm>
          <a:off x="0" y="0"/>
          <a:ext cx="0" cy="0"/>
          <a:chOff x="0" y="0"/>
          <a:chExt cx="0" cy="0"/>
        </a:xfrm>
      </p:grpSpPr>
      <p:sp>
        <p:nvSpPr>
          <p:cNvPr id="2916" name="Google Shape;2916;g6d5436e97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6d5436e97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5" name="Shape 2925"/>
        <p:cNvGrpSpPr/>
        <p:nvPr/>
      </p:nvGrpSpPr>
      <p:grpSpPr>
        <a:xfrm>
          <a:off x="0" y="0"/>
          <a:ext cx="0" cy="0"/>
          <a:chOff x="0" y="0"/>
          <a:chExt cx="0" cy="0"/>
        </a:xfrm>
      </p:grpSpPr>
      <p:sp>
        <p:nvSpPr>
          <p:cNvPr id="2926" name="Google Shape;2926;g6d5436e97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6d5436e97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5" name="Shape 2935"/>
        <p:cNvGrpSpPr/>
        <p:nvPr/>
      </p:nvGrpSpPr>
      <p:grpSpPr>
        <a:xfrm>
          <a:off x="0" y="0"/>
          <a:ext cx="0" cy="0"/>
          <a:chOff x="0" y="0"/>
          <a:chExt cx="0" cy="0"/>
        </a:xfrm>
      </p:grpSpPr>
      <p:sp>
        <p:nvSpPr>
          <p:cNvPr id="2936" name="Google Shape;2936;g6d5436e97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6d5436e97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1" name="Shape 2121"/>
        <p:cNvGrpSpPr/>
        <p:nvPr/>
      </p:nvGrpSpPr>
      <p:grpSpPr>
        <a:xfrm>
          <a:off x="0" y="0"/>
          <a:ext cx="0" cy="0"/>
          <a:chOff x="0" y="0"/>
          <a:chExt cx="0" cy="0"/>
        </a:xfrm>
      </p:grpSpPr>
      <p:sp>
        <p:nvSpPr>
          <p:cNvPr id="2122" name="Google Shape;2122;g764741553f_0_3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764741553f_0_3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shutterstock_1285831843</a:t>
            </a:r>
            <a:endParaRPr i="1" sz="900">
              <a:latin typeface="Roboto"/>
              <a:ea typeface="Roboto"/>
              <a:cs typeface="Roboto"/>
              <a:sym typeface="Roboto"/>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5" name="Shape 2945"/>
        <p:cNvGrpSpPr/>
        <p:nvPr/>
      </p:nvGrpSpPr>
      <p:grpSpPr>
        <a:xfrm>
          <a:off x="0" y="0"/>
          <a:ext cx="0" cy="0"/>
          <a:chOff x="0" y="0"/>
          <a:chExt cx="0" cy="0"/>
        </a:xfrm>
      </p:grpSpPr>
      <p:sp>
        <p:nvSpPr>
          <p:cNvPr id="2946" name="Google Shape;2946;g6d5436e97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7" name="Google Shape;2947;g6d5436e97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5" name="Shape 2955"/>
        <p:cNvGrpSpPr/>
        <p:nvPr/>
      </p:nvGrpSpPr>
      <p:grpSpPr>
        <a:xfrm>
          <a:off x="0" y="0"/>
          <a:ext cx="0" cy="0"/>
          <a:chOff x="0" y="0"/>
          <a:chExt cx="0" cy="0"/>
        </a:xfrm>
      </p:grpSpPr>
      <p:sp>
        <p:nvSpPr>
          <p:cNvPr id="2956" name="Google Shape;2956;g6d5436e97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7" name="Google Shape;2957;g6d5436e97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5" name="Shape 2965"/>
        <p:cNvGrpSpPr/>
        <p:nvPr/>
      </p:nvGrpSpPr>
      <p:grpSpPr>
        <a:xfrm>
          <a:off x="0" y="0"/>
          <a:ext cx="0" cy="0"/>
          <a:chOff x="0" y="0"/>
          <a:chExt cx="0" cy="0"/>
        </a:xfrm>
      </p:grpSpPr>
      <p:sp>
        <p:nvSpPr>
          <p:cNvPr id="2966" name="Google Shape;2966;g6cbcb18ab0_0_18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6cbcb18ab0_0_18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2" name="Shape 2972"/>
        <p:cNvGrpSpPr/>
        <p:nvPr/>
      </p:nvGrpSpPr>
      <p:grpSpPr>
        <a:xfrm>
          <a:off x="0" y="0"/>
          <a:ext cx="0" cy="0"/>
          <a:chOff x="0" y="0"/>
          <a:chExt cx="0" cy="0"/>
        </a:xfrm>
      </p:grpSpPr>
      <p:sp>
        <p:nvSpPr>
          <p:cNvPr id="2973" name="Google Shape;2973;g6d5436e97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4" name="Google Shape;2974;g6d5436e97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u="sng">
                <a:solidFill>
                  <a:schemeClr val="hlink"/>
                </a:solidFill>
                <a:latin typeface="Roboto"/>
                <a:ea typeface="Roboto"/>
                <a:cs typeface="Roboto"/>
                <a:sym typeface="Roboto"/>
                <a:hlinkClick r:id="rId2"/>
              </a:rPr>
              <a:t>Jono Yuen</a:t>
            </a:r>
            <a:endParaRPr i="1" sz="900">
              <a:latin typeface="Roboto"/>
              <a:ea typeface="Roboto"/>
              <a:cs typeface="Roboto"/>
              <a:sym typeface="Roboto"/>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2" name="Shape 2982"/>
        <p:cNvGrpSpPr/>
        <p:nvPr/>
      </p:nvGrpSpPr>
      <p:grpSpPr>
        <a:xfrm>
          <a:off x="0" y="0"/>
          <a:ext cx="0" cy="0"/>
          <a:chOff x="0" y="0"/>
          <a:chExt cx="0" cy="0"/>
        </a:xfrm>
      </p:grpSpPr>
      <p:sp>
        <p:nvSpPr>
          <p:cNvPr id="2983" name="Google Shape;2983;g6d5436e97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4" name="Google Shape;2984;g6d5436e97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u="sng">
                <a:solidFill>
                  <a:schemeClr val="hlink"/>
                </a:solidFill>
                <a:latin typeface="Roboto"/>
                <a:ea typeface="Roboto"/>
                <a:cs typeface="Roboto"/>
                <a:sym typeface="Roboto"/>
                <a:hlinkClick r:id="rId2"/>
              </a:rPr>
              <a:t>Jono Yuen</a:t>
            </a:r>
            <a:endParaRPr i="1" sz="900">
              <a:latin typeface="Roboto"/>
              <a:ea typeface="Roboto"/>
              <a:cs typeface="Roboto"/>
              <a:sym typeface="Roboto"/>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1" name="Shape 2991"/>
        <p:cNvGrpSpPr/>
        <p:nvPr/>
      </p:nvGrpSpPr>
      <p:grpSpPr>
        <a:xfrm>
          <a:off x="0" y="0"/>
          <a:ext cx="0" cy="0"/>
          <a:chOff x="0" y="0"/>
          <a:chExt cx="0" cy="0"/>
        </a:xfrm>
      </p:grpSpPr>
      <p:sp>
        <p:nvSpPr>
          <p:cNvPr id="2992" name="Google Shape;2992;g6cbcb18ab0_0_18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3" name="Google Shape;2993;g6cbcb18ab0_0_18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shutterstock_1034553598</a:t>
            </a:r>
            <a:endParaRPr i="1" sz="900">
              <a:latin typeface="Roboto"/>
              <a:ea typeface="Roboto"/>
              <a:cs typeface="Roboto"/>
              <a:sym typeface="Roboto"/>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2" name="Shape 3002"/>
        <p:cNvGrpSpPr/>
        <p:nvPr/>
      </p:nvGrpSpPr>
      <p:grpSpPr>
        <a:xfrm>
          <a:off x="0" y="0"/>
          <a:ext cx="0" cy="0"/>
          <a:chOff x="0" y="0"/>
          <a:chExt cx="0" cy="0"/>
        </a:xfrm>
      </p:grpSpPr>
      <p:sp>
        <p:nvSpPr>
          <p:cNvPr id="3003" name="Google Shape;3003;g6cbcb18ab0_0_18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6cbcb18ab0_0_18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shutterstock_593559815</a:t>
            </a:r>
            <a:endParaRPr i="1" sz="900">
              <a:latin typeface="Roboto"/>
              <a:ea typeface="Roboto"/>
              <a:cs typeface="Roboto"/>
              <a:sym typeface="Roboto"/>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5" name="Shape 3015"/>
        <p:cNvGrpSpPr/>
        <p:nvPr/>
      </p:nvGrpSpPr>
      <p:grpSpPr>
        <a:xfrm>
          <a:off x="0" y="0"/>
          <a:ext cx="0" cy="0"/>
          <a:chOff x="0" y="0"/>
          <a:chExt cx="0" cy="0"/>
        </a:xfrm>
      </p:grpSpPr>
      <p:sp>
        <p:nvSpPr>
          <p:cNvPr id="3016" name="Google Shape;3016;g6cbcb18ab0_0_18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7" name="Google Shape;3017;g6cbcb18ab0_0_18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4" name="Shape 3024"/>
        <p:cNvGrpSpPr/>
        <p:nvPr/>
      </p:nvGrpSpPr>
      <p:grpSpPr>
        <a:xfrm>
          <a:off x="0" y="0"/>
          <a:ext cx="0" cy="0"/>
          <a:chOff x="0" y="0"/>
          <a:chExt cx="0" cy="0"/>
        </a:xfrm>
      </p:grpSpPr>
      <p:sp>
        <p:nvSpPr>
          <p:cNvPr id="3025" name="Google Shape;3025;g6cbcb18ab0_0_18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6" name="Google Shape;3026;g6cbcb18ab0_0_18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shutterstock_1401916403</a:t>
            </a:r>
            <a:endParaRPr i="1" sz="900">
              <a:latin typeface="Roboto"/>
              <a:ea typeface="Roboto"/>
              <a:cs typeface="Roboto"/>
              <a:sym typeface="Roboto"/>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4" name="Shape 3034"/>
        <p:cNvGrpSpPr/>
        <p:nvPr/>
      </p:nvGrpSpPr>
      <p:grpSpPr>
        <a:xfrm>
          <a:off x="0" y="0"/>
          <a:ext cx="0" cy="0"/>
          <a:chOff x="0" y="0"/>
          <a:chExt cx="0" cy="0"/>
        </a:xfrm>
      </p:grpSpPr>
      <p:sp>
        <p:nvSpPr>
          <p:cNvPr id="3035" name="Google Shape;3035;g6cbcb18ab0_0_20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6cbcb18ab0_0_20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0" name="Shape 2130"/>
        <p:cNvGrpSpPr/>
        <p:nvPr/>
      </p:nvGrpSpPr>
      <p:grpSpPr>
        <a:xfrm>
          <a:off x="0" y="0"/>
          <a:ext cx="0" cy="0"/>
          <a:chOff x="0" y="0"/>
          <a:chExt cx="0" cy="0"/>
        </a:xfrm>
      </p:grpSpPr>
      <p:sp>
        <p:nvSpPr>
          <p:cNvPr id="2131" name="Google Shape;2131;g764741553f_0_3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764741553f_0_3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1" name="Shape 3041"/>
        <p:cNvGrpSpPr/>
        <p:nvPr/>
      </p:nvGrpSpPr>
      <p:grpSpPr>
        <a:xfrm>
          <a:off x="0" y="0"/>
          <a:ext cx="0" cy="0"/>
          <a:chOff x="0" y="0"/>
          <a:chExt cx="0" cy="0"/>
        </a:xfrm>
      </p:grpSpPr>
      <p:sp>
        <p:nvSpPr>
          <p:cNvPr id="3042" name="Google Shape;3042;g6d5436e97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3" name="Google Shape;3043;g6d5436e97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3" name="Shape 3053"/>
        <p:cNvGrpSpPr/>
        <p:nvPr/>
      </p:nvGrpSpPr>
      <p:grpSpPr>
        <a:xfrm>
          <a:off x="0" y="0"/>
          <a:ext cx="0" cy="0"/>
          <a:chOff x="0" y="0"/>
          <a:chExt cx="0" cy="0"/>
        </a:xfrm>
      </p:grpSpPr>
      <p:sp>
        <p:nvSpPr>
          <p:cNvPr id="3054" name="Google Shape;3054;g6d5436e97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6d5436e97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6" name="Shape 3066"/>
        <p:cNvGrpSpPr/>
        <p:nvPr/>
      </p:nvGrpSpPr>
      <p:grpSpPr>
        <a:xfrm>
          <a:off x="0" y="0"/>
          <a:ext cx="0" cy="0"/>
          <a:chOff x="0" y="0"/>
          <a:chExt cx="0" cy="0"/>
        </a:xfrm>
      </p:grpSpPr>
      <p:sp>
        <p:nvSpPr>
          <p:cNvPr id="3067" name="Google Shape;3067;g6d5436e97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8" name="Google Shape;3068;g6d5436e97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9" name="Shape 3079"/>
        <p:cNvGrpSpPr/>
        <p:nvPr/>
      </p:nvGrpSpPr>
      <p:grpSpPr>
        <a:xfrm>
          <a:off x="0" y="0"/>
          <a:ext cx="0" cy="0"/>
          <a:chOff x="0" y="0"/>
          <a:chExt cx="0" cy="0"/>
        </a:xfrm>
      </p:grpSpPr>
      <p:sp>
        <p:nvSpPr>
          <p:cNvPr id="3080" name="Google Shape;3080;g6d5436e97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6d5436e97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2" name="Shape 3092"/>
        <p:cNvGrpSpPr/>
        <p:nvPr/>
      </p:nvGrpSpPr>
      <p:grpSpPr>
        <a:xfrm>
          <a:off x="0" y="0"/>
          <a:ext cx="0" cy="0"/>
          <a:chOff x="0" y="0"/>
          <a:chExt cx="0" cy="0"/>
        </a:xfrm>
      </p:grpSpPr>
      <p:sp>
        <p:nvSpPr>
          <p:cNvPr id="3093" name="Google Shape;3093;g6d5436e97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6d5436e97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4" name="Shape 3104"/>
        <p:cNvGrpSpPr/>
        <p:nvPr/>
      </p:nvGrpSpPr>
      <p:grpSpPr>
        <a:xfrm>
          <a:off x="0" y="0"/>
          <a:ext cx="0" cy="0"/>
          <a:chOff x="0" y="0"/>
          <a:chExt cx="0" cy="0"/>
        </a:xfrm>
      </p:grpSpPr>
      <p:sp>
        <p:nvSpPr>
          <p:cNvPr id="3105" name="Google Shape;3105;g6d5436e97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6d5436e97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7" name="Shape 3117"/>
        <p:cNvGrpSpPr/>
        <p:nvPr/>
      </p:nvGrpSpPr>
      <p:grpSpPr>
        <a:xfrm>
          <a:off x="0" y="0"/>
          <a:ext cx="0" cy="0"/>
          <a:chOff x="0" y="0"/>
          <a:chExt cx="0" cy="0"/>
        </a:xfrm>
      </p:grpSpPr>
      <p:sp>
        <p:nvSpPr>
          <p:cNvPr id="3118" name="Google Shape;3118;g6d5436e97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9" name="Google Shape;3119;g6d5436e97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9" name="Shape 3129"/>
        <p:cNvGrpSpPr/>
        <p:nvPr/>
      </p:nvGrpSpPr>
      <p:grpSpPr>
        <a:xfrm>
          <a:off x="0" y="0"/>
          <a:ext cx="0" cy="0"/>
          <a:chOff x="0" y="0"/>
          <a:chExt cx="0" cy="0"/>
        </a:xfrm>
      </p:grpSpPr>
      <p:sp>
        <p:nvSpPr>
          <p:cNvPr id="3130" name="Google Shape;3130;g6d5436e97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6d5436e97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2" name="Shape 3142"/>
        <p:cNvGrpSpPr/>
        <p:nvPr/>
      </p:nvGrpSpPr>
      <p:grpSpPr>
        <a:xfrm>
          <a:off x="0" y="0"/>
          <a:ext cx="0" cy="0"/>
          <a:chOff x="0" y="0"/>
          <a:chExt cx="0" cy="0"/>
        </a:xfrm>
      </p:grpSpPr>
      <p:sp>
        <p:nvSpPr>
          <p:cNvPr id="3143" name="Google Shape;3143;g6d5436e97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6d5436e97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4" name="Shape 3154"/>
        <p:cNvGrpSpPr/>
        <p:nvPr/>
      </p:nvGrpSpPr>
      <p:grpSpPr>
        <a:xfrm>
          <a:off x="0" y="0"/>
          <a:ext cx="0" cy="0"/>
          <a:chOff x="0" y="0"/>
          <a:chExt cx="0" cy="0"/>
        </a:xfrm>
      </p:grpSpPr>
      <p:sp>
        <p:nvSpPr>
          <p:cNvPr id="3155" name="Google Shape;3155;g6d5436e97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6d5436e97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4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5.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40.png"/><Relationship Id="rId6"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6.png"/><Relationship Id="rId4" Type="http://schemas.openxmlformats.org/officeDocument/2006/relationships/image" Target="../media/image46.png"/><Relationship Id="rId5"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7.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5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5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78.png"/><Relationship Id="rId4" Type="http://schemas.openxmlformats.org/officeDocument/2006/relationships/image" Target="../media/image69.png"/><Relationship Id="rId5" Type="http://schemas.openxmlformats.org/officeDocument/2006/relationships/image" Target="../media/image67.png"/><Relationship Id="rId6" Type="http://schemas.openxmlformats.org/officeDocument/2006/relationships/image" Target="../media/image61.png"/><Relationship Id="rId7" Type="http://schemas.openxmlformats.org/officeDocument/2006/relationships/image" Target="../media/image5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7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3.png"/><Relationship Id="rId4" Type="http://schemas.openxmlformats.org/officeDocument/2006/relationships/image" Target="../media/image58.png"/><Relationship Id="rId5" Type="http://schemas.openxmlformats.org/officeDocument/2006/relationships/image" Target="../media/image73.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10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71.png"/><Relationship Id="rId4" Type="http://schemas.openxmlformats.org/officeDocument/2006/relationships/image" Target="../media/image75.png"/><Relationship Id="rId5" Type="http://schemas.openxmlformats.org/officeDocument/2006/relationships/image" Target="../media/image79.png"/><Relationship Id="rId6" Type="http://schemas.openxmlformats.org/officeDocument/2006/relationships/image" Target="../media/image72.png"/><Relationship Id="rId7" Type="http://schemas.openxmlformats.org/officeDocument/2006/relationships/image" Target="../media/image77.png"/><Relationship Id="rId8"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74.png"/><Relationship Id="rId4" Type="http://schemas.openxmlformats.org/officeDocument/2006/relationships/image" Target="../media/image86.png"/><Relationship Id="rId5" Type="http://schemas.openxmlformats.org/officeDocument/2006/relationships/image" Target="../media/image80.png"/><Relationship Id="rId6" Type="http://schemas.openxmlformats.org/officeDocument/2006/relationships/image" Target="../media/image8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85.png"/><Relationship Id="rId5" Type="http://schemas.openxmlformats.org/officeDocument/2006/relationships/image" Target="../media/image91.png"/><Relationship Id="rId6" Type="http://schemas.openxmlformats.org/officeDocument/2006/relationships/image" Target="../media/image83.png"/><Relationship Id="rId7" Type="http://schemas.openxmlformats.org/officeDocument/2006/relationships/image" Target="../media/image89.png"/><Relationship Id="rId8" Type="http://schemas.openxmlformats.org/officeDocument/2006/relationships/image" Target="../media/image9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109.png"/><Relationship Id="rId4" Type="http://schemas.openxmlformats.org/officeDocument/2006/relationships/image" Target="../media/image97.png"/><Relationship Id="rId9" Type="http://schemas.openxmlformats.org/officeDocument/2006/relationships/image" Target="../media/image96.png"/><Relationship Id="rId5" Type="http://schemas.openxmlformats.org/officeDocument/2006/relationships/image" Target="../media/image92.png"/><Relationship Id="rId6" Type="http://schemas.openxmlformats.org/officeDocument/2006/relationships/image" Target="../media/image94.png"/><Relationship Id="rId7" Type="http://schemas.openxmlformats.org/officeDocument/2006/relationships/image" Target="../media/image98.png"/><Relationship Id="rId8" Type="http://schemas.openxmlformats.org/officeDocument/2006/relationships/image" Target="../media/image9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5.png"/><Relationship Id="rId3" Type="http://schemas.openxmlformats.org/officeDocument/2006/relationships/image" Target="../media/image9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0.png"/><Relationship Id="rId4"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0.png"/><Relationship Id="rId4" Type="http://schemas.openxmlformats.org/officeDocument/2006/relationships/image" Target="../media/image10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0.png"/><Relationship Id="rId4" Type="http://schemas.openxmlformats.org/officeDocument/2006/relationships/image" Target="../media/image1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0.png"/><Relationship Id="rId4" Type="http://schemas.openxmlformats.org/officeDocument/2006/relationships/image" Target="../media/image1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5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2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45.png"/><Relationship Id="rId4" Type="http://schemas.openxmlformats.org/officeDocument/2006/relationships/image" Target="../media/image1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45.png"/><Relationship Id="rId4" Type="http://schemas.openxmlformats.org/officeDocument/2006/relationships/image" Target="../media/image13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18.png"/><Relationship Id="rId4" Type="http://schemas.openxmlformats.org/officeDocument/2006/relationships/image" Target="../media/image14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23.png"/><Relationship Id="rId4" Type="http://schemas.openxmlformats.org/officeDocument/2006/relationships/image" Target="../media/image11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20.png"/><Relationship Id="rId4" Type="http://schemas.openxmlformats.org/officeDocument/2006/relationships/image" Target="../media/image1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28.png"/><Relationship Id="rId4" Type="http://schemas.openxmlformats.org/officeDocument/2006/relationships/image" Target="../media/image131.png"/><Relationship Id="rId5" Type="http://schemas.openxmlformats.org/officeDocument/2006/relationships/image" Target="../media/image13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34.png"/><Relationship Id="rId4" Type="http://schemas.openxmlformats.org/officeDocument/2006/relationships/image" Target="../media/image141.png"/><Relationship Id="rId5" Type="http://schemas.openxmlformats.org/officeDocument/2006/relationships/image" Target="../media/image148.png"/><Relationship Id="rId6" Type="http://schemas.openxmlformats.org/officeDocument/2006/relationships/image" Target="../media/image15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46.png"/><Relationship Id="rId4" Type="http://schemas.openxmlformats.org/officeDocument/2006/relationships/image" Target="../media/image141.png"/><Relationship Id="rId5" Type="http://schemas.openxmlformats.org/officeDocument/2006/relationships/image" Target="../media/image144.png"/><Relationship Id="rId6" Type="http://schemas.openxmlformats.org/officeDocument/2006/relationships/image" Target="../media/image15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 Id="rId3" Type="http://schemas.openxmlformats.org/officeDocument/2006/relationships/image" Target="../media/image142.png"/><Relationship Id="rId4" Type="http://schemas.openxmlformats.org/officeDocument/2006/relationships/image" Target="../media/image137.png"/><Relationship Id="rId5" Type="http://schemas.openxmlformats.org/officeDocument/2006/relationships/image" Target="../media/image13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 Id="rId3" Type="http://schemas.openxmlformats.org/officeDocument/2006/relationships/image" Target="../media/image147.png"/><Relationship Id="rId4" Type="http://schemas.openxmlformats.org/officeDocument/2006/relationships/image" Target="../media/image153.png"/><Relationship Id="rId5" Type="http://schemas.openxmlformats.org/officeDocument/2006/relationships/image" Target="../media/image156.png"/><Relationship Id="rId6" Type="http://schemas.openxmlformats.org/officeDocument/2006/relationships/image" Target="../media/image14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50.png"/><Relationship Id="rId4" Type="http://schemas.openxmlformats.org/officeDocument/2006/relationships/image" Target="../media/image158.png"/><Relationship Id="rId5" Type="http://schemas.openxmlformats.org/officeDocument/2006/relationships/image" Target="../media/image16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 Id="rId3" Type="http://schemas.openxmlformats.org/officeDocument/2006/relationships/image" Target="../media/image154.png"/><Relationship Id="rId4" Type="http://schemas.openxmlformats.org/officeDocument/2006/relationships/image" Target="../media/image160.png"/><Relationship Id="rId5" Type="http://schemas.openxmlformats.org/officeDocument/2006/relationships/image" Target="../media/image163.png"/><Relationship Id="rId6" Type="http://schemas.openxmlformats.org/officeDocument/2006/relationships/image" Target="../media/image166.png"/><Relationship Id="rId7" Type="http://schemas.openxmlformats.org/officeDocument/2006/relationships/image" Target="../media/image15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7.png"/><Relationship Id="rId6" Type="http://schemas.openxmlformats.org/officeDocument/2006/relationships/image" Target="../media/image164.png"/><Relationship Id="rId7" Type="http://schemas.openxmlformats.org/officeDocument/2006/relationships/image" Target="../media/image1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76.png"/><Relationship Id="rId4" Type="http://schemas.openxmlformats.org/officeDocument/2006/relationships/image" Target="../media/image203.png"/><Relationship Id="rId5" Type="http://schemas.openxmlformats.org/officeDocument/2006/relationships/image" Target="../media/image16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214.png"/><Relationship Id="rId4" Type="http://schemas.openxmlformats.org/officeDocument/2006/relationships/image" Target="../media/image171.png"/><Relationship Id="rId5" Type="http://schemas.openxmlformats.org/officeDocument/2006/relationships/image" Target="../media/image179.png"/><Relationship Id="rId6" Type="http://schemas.openxmlformats.org/officeDocument/2006/relationships/image" Target="../media/image173.png"/><Relationship Id="rId7" Type="http://schemas.openxmlformats.org/officeDocument/2006/relationships/image" Target="../media/image177.png"/><Relationship Id="rId8" Type="http://schemas.openxmlformats.org/officeDocument/2006/relationships/image" Target="../media/image17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8.png"/><Relationship Id="rId3" Type="http://schemas.openxmlformats.org/officeDocument/2006/relationships/image" Target="../media/image183.png"/><Relationship Id="rId4" Type="http://schemas.openxmlformats.org/officeDocument/2006/relationships/image" Target="../media/image182.png"/><Relationship Id="rId5" Type="http://schemas.openxmlformats.org/officeDocument/2006/relationships/image" Target="../media/image174.png"/><Relationship Id="rId6" Type="http://schemas.openxmlformats.org/officeDocument/2006/relationships/image" Target="../media/image190.png"/><Relationship Id="rId7" Type="http://schemas.openxmlformats.org/officeDocument/2006/relationships/image" Target="../media/image187.png"/><Relationship Id="rId8" Type="http://schemas.openxmlformats.org/officeDocument/2006/relationships/image" Target="../media/image18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216.png"/><Relationship Id="rId4" Type="http://schemas.openxmlformats.org/officeDocument/2006/relationships/image" Target="../media/image186.png"/><Relationship Id="rId5" Type="http://schemas.openxmlformats.org/officeDocument/2006/relationships/image" Target="../media/image188.png"/><Relationship Id="rId6" Type="http://schemas.openxmlformats.org/officeDocument/2006/relationships/image" Target="../media/image19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 Id="rId3" Type="http://schemas.openxmlformats.org/officeDocument/2006/relationships/image" Target="../media/image185.png"/><Relationship Id="rId4" Type="http://schemas.openxmlformats.org/officeDocument/2006/relationships/image" Target="../media/image191.png"/><Relationship Id="rId9" Type="http://schemas.openxmlformats.org/officeDocument/2006/relationships/image" Target="../media/image198.png"/><Relationship Id="rId5" Type="http://schemas.openxmlformats.org/officeDocument/2006/relationships/image" Target="../media/image181.png"/><Relationship Id="rId6" Type="http://schemas.openxmlformats.org/officeDocument/2006/relationships/image" Target="../media/image184.png"/><Relationship Id="rId7" Type="http://schemas.openxmlformats.org/officeDocument/2006/relationships/image" Target="../media/image197.png"/><Relationship Id="rId8" Type="http://schemas.openxmlformats.org/officeDocument/2006/relationships/image" Target="../media/image19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9.png"/><Relationship Id="rId3" Type="http://schemas.openxmlformats.org/officeDocument/2006/relationships/image" Target="../media/image193.png"/><Relationship Id="rId4" Type="http://schemas.openxmlformats.org/officeDocument/2006/relationships/image" Target="../media/image195.png"/><Relationship Id="rId9" Type="http://schemas.openxmlformats.org/officeDocument/2006/relationships/image" Target="../media/image204.png"/><Relationship Id="rId5" Type="http://schemas.openxmlformats.org/officeDocument/2006/relationships/image" Target="../media/image199.png"/><Relationship Id="rId6" Type="http://schemas.openxmlformats.org/officeDocument/2006/relationships/image" Target="../media/image200.png"/><Relationship Id="rId7" Type="http://schemas.openxmlformats.org/officeDocument/2006/relationships/image" Target="../media/image201.png"/><Relationship Id="rId8" Type="http://schemas.openxmlformats.org/officeDocument/2006/relationships/image" Target="../media/image20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3.png"/><Relationship Id="rId3" Type="http://schemas.openxmlformats.org/officeDocument/2006/relationships/image" Target="../media/image20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5.png"/><Relationship Id="rId3" Type="http://schemas.openxmlformats.org/officeDocument/2006/relationships/image" Target="../media/image20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4" name="Shape 2024"/>
        <p:cNvGrpSpPr/>
        <p:nvPr/>
      </p:nvGrpSpPr>
      <p:grpSpPr>
        <a:xfrm>
          <a:off x="0" y="0"/>
          <a:ext cx="0" cy="0"/>
          <a:chOff x="0" y="0"/>
          <a:chExt cx="0" cy="0"/>
        </a:xfrm>
      </p:grpSpPr>
      <p:pic>
        <p:nvPicPr>
          <p:cNvPr id="2025" name="Google Shape;2025;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2020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264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2020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AE5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AE5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4FA8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4FA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theme" Target="../theme/theme1.xml"/><Relationship Id="rId50" Type="http://schemas.openxmlformats.org/officeDocument/2006/relationships/slideLayout" Target="../slideLayouts/slideLayout101.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 Id="rId3" Type="http://schemas.openxmlformats.org/officeDocument/2006/relationships/image" Target="../media/image24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0.xml"/><Relationship Id="rId3" Type="http://schemas.openxmlformats.org/officeDocument/2006/relationships/image" Target="../media/image22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1.xml"/><Relationship Id="rId3" Type="http://schemas.openxmlformats.org/officeDocument/2006/relationships/image" Target="../media/image22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2.xml"/><Relationship Id="rId3" Type="http://schemas.openxmlformats.org/officeDocument/2006/relationships/image" Target="../media/image22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3.xml"/><Relationship Id="rId3" Type="http://schemas.openxmlformats.org/officeDocument/2006/relationships/image" Target="../media/image22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 Id="rId3" Type="http://schemas.openxmlformats.org/officeDocument/2006/relationships/image" Target="../media/image2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 Id="rId3" Type="http://schemas.openxmlformats.org/officeDocument/2006/relationships/image" Target="../media/image2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15.xml"/><Relationship Id="rId3" Type="http://schemas.openxmlformats.org/officeDocument/2006/relationships/hyperlink" Target="http://www.youtube.com/watch?v=qA2eWUlCgPY" TargetMode="External"/><Relationship Id="rId4" Type="http://schemas.openxmlformats.org/officeDocument/2006/relationships/image" Target="../media/image2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 Id="rId3" Type="http://schemas.openxmlformats.org/officeDocument/2006/relationships/image" Target="../media/image20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8.xml"/><Relationship Id="rId3" Type="http://schemas.openxmlformats.org/officeDocument/2006/relationships/hyperlink" Target="https://en.wikipedia.org/wiki/List_of_computer_security_certif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9.xml"/><Relationship Id="rId3" Type="http://schemas.openxmlformats.org/officeDocument/2006/relationships/image" Target="../media/image2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 Id="rId3" Type="http://schemas.openxmlformats.org/officeDocument/2006/relationships/image" Target="../media/image202.png"/><Relationship Id="rId4" Type="http://schemas.openxmlformats.org/officeDocument/2006/relationships/image" Target="../media/image205.png"/><Relationship Id="rId5" Type="http://schemas.openxmlformats.org/officeDocument/2006/relationships/image" Target="../media/image2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0.xml"/><Relationship Id="rId3" Type="http://schemas.openxmlformats.org/officeDocument/2006/relationships/image" Target="../media/image169.png"/><Relationship Id="rId4" Type="http://schemas.openxmlformats.org/officeDocument/2006/relationships/image" Target="../media/image214.png"/><Relationship Id="rId5" Type="http://schemas.openxmlformats.org/officeDocument/2006/relationships/image" Target="../media/image171.png"/><Relationship Id="rId6" Type="http://schemas.openxmlformats.org/officeDocument/2006/relationships/image" Target="../media/image179.png"/><Relationship Id="rId7" Type="http://schemas.openxmlformats.org/officeDocument/2006/relationships/image" Target="../media/image1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225.png"/><Relationship Id="rId4" Type="http://schemas.openxmlformats.org/officeDocument/2006/relationships/hyperlink" Target="https://www.ziprecruiter.com/Salaries/Information-Security-Analyst-Salar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image" Target="../media/image2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217.gif"/><Relationship Id="rId4" Type="http://schemas.openxmlformats.org/officeDocument/2006/relationships/image" Target="../media/image2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image" Target="../media/image2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2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9.xml"/><Relationship Id="rId3" Type="http://schemas.openxmlformats.org/officeDocument/2006/relationships/image" Target="../media/image2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 Id="rId3" Type="http://schemas.openxmlformats.org/officeDocument/2006/relationships/image" Target="../media/image20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 Id="rId3" Type="http://schemas.openxmlformats.org/officeDocument/2006/relationships/image" Target="../media/image2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1.xml"/><Relationship Id="rId3" Type="http://schemas.openxmlformats.org/officeDocument/2006/relationships/image" Target="../media/image2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2.xml"/><Relationship Id="rId3" Type="http://schemas.openxmlformats.org/officeDocument/2006/relationships/image" Target="../media/image2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5.xml"/><Relationship Id="rId3" Type="http://schemas.openxmlformats.org/officeDocument/2006/relationships/image" Target="../media/image2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7.xml"/><Relationship Id="rId3" Type="http://schemas.openxmlformats.org/officeDocument/2006/relationships/image" Target="../media/image221.png"/><Relationship Id="rId4" Type="http://schemas.openxmlformats.org/officeDocument/2006/relationships/image" Target="../media/image2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8.xml"/><Relationship Id="rId3" Type="http://schemas.openxmlformats.org/officeDocument/2006/relationships/image" Target="../media/image2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9.xml"/><Relationship Id="rId3" Type="http://schemas.openxmlformats.org/officeDocument/2006/relationships/image" Target="../media/image2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xml"/><Relationship Id="rId3" Type="http://schemas.openxmlformats.org/officeDocument/2006/relationships/image" Target="../media/image2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0.xml"/><Relationship Id="rId3" Type="http://schemas.openxmlformats.org/officeDocument/2006/relationships/image" Target="../media/image2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1.xml"/><Relationship Id="rId3" Type="http://schemas.openxmlformats.org/officeDocument/2006/relationships/image" Target="../media/image2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2.xml"/><Relationship Id="rId3" Type="http://schemas.openxmlformats.org/officeDocument/2006/relationships/image" Target="../media/image2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3.xml"/><Relationship Id="rId3" Type="http://schemas.openxmlformats.org/officeDocument/2006/relationships/image" Target="../media/image2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4.xml"/><Relationship Id="rId3" Type="http://schemas.openxmlformats.org/officeDocument/2006/relationships/image" Target="../media/image2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7.xml"/><Relationship Id="rId3" Type="http://schemas.openxmlformats.org/officeDocument/2006/relationships/image" Target="../media/image226.png"/><Relationship Id="rId4" Type="http://schemas.openxmlformats.org/officeDocument/2006/relationships/image" Target="../media/image2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24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0.xml"/><Relationship Id="rId3" Type="http://schemas.openxmlformats.org/officeDocument/2006/relationships/image" Target="../media/image2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image" Target="../media/image2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2.xml"/><Relationship Id="rId3" Type="http://schemas.openxmlformats.org/officeDocument/2006/relationships/image" Target="../media/image2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3.xml"/><Relationship Id="rId3" Type="http://schemas.openxmlformats.org/officeDocument/2006/relationships/image" Target="../media/image2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4.xml"/><Relationship Id="rId3" Type="http://schemas.openxmlformats.org/officeDocument/2006/relationships/image" Target="../media/image2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5.xml"/><Relationship Id="rId3" Type="http://schemas.openxmlformats.org/officeDocument/2006/relationships/image" Target="../media/image2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6.xml"/><Relationship Id="rId3" Type="http://schemas.openxmlformats.org/officeDocument/2006/relationships/image" Target="../media/image2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7.xml"/><Relationship Id="rId3" Type="http://schemas.openxmlformats.org/officeDocument/2006/relationships/image" Target="../media/image2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8.xml"/><Relationship Id="rId3" Type="http://schemas.openxmlformats.org/officeDocument/2006/relationships/image" Target="../media/image2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9.xml"/><Relationship Id="rId3" Type="http://schemas.openxmlformats.org/officeDocument/2006/relationships/image" Target="../media/image2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2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0.xml"/><Relationship Id="rId3" Type="http://schemas.openxmlformats.org/officeDocument/2006/relationships/image" Target="../media/image2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1.xml"/><Relationship Id="rId3" Type="http://schemas.openxmlformats.org/officeDocument/2006/relationships/image" Target="../media/image2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2.xml"/><Relationship Id="rId3" Type="http://schemas.openxmlformats.org/officeDocument/2006/relationships/image" Target="../media/image2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3.xml"/><Relationship Id="rId3" Type="http://schemas.openxmlformats.org/officeDocument/2006/relationships/image" Target="../media/image2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5.xml"/><Relationship Id="rId3" Type="http://schemas.openxmlformats.org/officeDocument/2006/relationships/image" Target="../media/image222.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6.xml"/><Relationship Id="rId3" Type="http://schemas.openxmlformats.org/officeDocument/2006/relationships/image" Target="../media/image218.png"/><Relationship Id="rId4" Type="http://schemas.openxmlformats.org/officeDocument/2006/relationships/image" Target="../media/image2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8.xml"/><Relationship Id="rId3" Type="http://schemas.openxmlformats.org/officeDocument/2006/relationships/image" Target="../media/image2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9.xml"/><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245.png"/><Relationship Id="rId4" Type="http://schemas.openxmlformats.org/officeDocument/2006/relationships/image" Target="../media/image2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0.xml"/><Relationship Id="rId3" Type="http://schemas.openxmlformats.org/officeDocument/2006/relationships/image" Target="../media/image218.png"/><Relationship Id="rId4" Type="http://schemas.openxmlformats.org/officeDocument/2006/relationships/image" Target="../media/image2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1.xml"/><Relationship Id="rId3" Type="http://schemas.openxmlformats.org/officeDocument/2006/relationships/image" Target="../media/image218.png"/><Relationship Id="rId4" Type="http://schemas.openxmlformats.org/officeDocument/2006/relationships/image" Target="../media/image2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2.xml"/><Relationship Id="rId3" Type="http://schemas.openxmlformats.org/officeDocument/2006/relationships/image" Target="../media/image2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3.xml"/><Relationship Id="rId3" Type="http://schemas.openxmlformats.org/officeDocument/2006/relationships/image" Target="../media/image2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4.xml"/><Relationship Id="rId3" Type="http://schemas.openxmlformats.org/officeDocument/2006/relationships/image" Target="../media/image236.gif"/><Relationship Id="rId4" Type="http://schemas.openxmlformats.org/officeDocument/2006/relationships/image" Target="../media/image2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6.xml"/><Relationship Id="rId3" Type="http://schemas.openxmlformats.org/officeDocument/2006/relationships/image" Target="../media/image20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7.xml"/><Relationship Id="rId3" Type="http://schemas.openxmlformats.org/officeDocument/2006/relationships/image" Target="../media/image20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8.xml"/><Relationship Id="rId3" Type="http://schemas.openxmlformats.org/officeDocument/2006/relationships/image" Target="../media/image20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9.xml"/><Relationship Id="rId3" Type="http://schemas.openxmlformats.org/officeDocument/2006/relationships/image" Target="../media/image2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24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0.xml"/><Relationship Id="rId3" Type="http://schemas.openxmlformats.org/officeDocument/2006/relationships/image" Target="../media/image20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1.xml"/><Relationship Id="rId3" Type="http://schemas.openxmlformats.org/officeDocument/2006/relationships/image" Target="../media/image20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3.xml"/><Relationship Id="rId3" Type="http://schemas.openxmlformats.org/officeDocument/2006/relationships/image" Target="../media/image238.gif"/><Relationship Id="rId4" Type="http://schemas.openxmlformats.org/officeDocument/2006/relationships/image" Target="../media/image21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4.xml"/><Relationship Id="rId3" Type="http://schemas.openxmlformats.org/officeDocument/2006/relationships/image" Target="../media/image218.png"/><Relationship Id="rId4" Type="http://schemas.openxmlformats.org/officeDocument/2006/relationships/image" Target="../media/image2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5.xml"/><Relationship Id="rId3" Type="http://schemas.openxmlformats.org/officeDocument/2006/relationships/image" Target="../media/image242.png"/><Relationship Id="rId4" Type="http://schemas.openxmlformats.org/officeDocument/2006/relationships/image" Target="../media/image21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6.xml"/><Relationship Id="rId3" Type="http://schemas.openxmlformats.org/officeDocument/2006/relationships/image" Target="../media/image218.png"/><Relationship Id="rId4" Type="http://schemas.openxmlformats.org/officeDocument/2006/relationships/image" Target="../media/image2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7.xml"/><Relationship Id="rId3" Type="http://schemas.openxmlformats.org/officeDocument/2006/relationships/image" Target="../media/image2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8.xml"/><Relationship Id="rId3" Type="http://schemas.openxmlformats.org/officeDocument/2006/relationships/image" Target="../media/image2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 Id="rId3" Type="http://schemas.openxmlformats.org/officeDocument/2006/relationships/image" Target="../media/image24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0.xml"/><Relationship Id="rId3" Type="http://schemas.openxmlformats.org/officeDocument/2006/relationships/image" Target="../media/image2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1.xml"/><Relationship Id="rId3" Type="http://schemas.openxmlformats.org/officeDocument/2006/relationships/image" Target="../media/image2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2.xml"/><Relationship Id="rId3" Type="http://schemas.openxmlformats.org/officeDocument/2006/relationships/image" Target="../media/image2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4.xml"/><Relationship Id="rId3" Type="http://schemas.openxmlformats.org/officeDocument/2006/relationships/image" Target="../media/image22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5.xml"/><Relationship Id="rId3" Type="http://schemas.openxmlformats.org/officeDocument/2006/relationships/image" Target="../media/image2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6.xml"/><Relationship Id="rId3" Type="http://schemas.openxmlformats.org/officeDocument/2006/relationships/image" Target="../media/image2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7.xml"/><Relationship Id="rId3" Type="http://schemas.openxmlformats.org/officeDocument/2006/relationships/image" Target="../media/image2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8.xml"/><Relationship Id="rId3" Type="http://schemas.openxmlformats.org/officeDocument/2006/relationships/image" Target="../media/image2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9.xml"/><Relationship Id="rId3"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9" name="Shape 2029"/>
        <p:cNvGrpSpPr/>
        <p:nvPr/>
      </p:nvGrpSpPr>
      <p:grpSpPr>
        <a:xfrm>
          <a:off x="0" y="0"/>
          <a:ext cx="0" cy="0"/>
          <a:chOff x="0" y="0"/>
          <a:chExt cx="0" cy="0"/>
        </a:xfrm>
      </p:grpSpPr>
      <p:sp>
        <p:nvSpPr>
          <p:cNvPr id="2030" name="Google Shape;2030;p10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Cybersecurity 101 Day 3</a:t>
            </a:r>
            <a:endParaRPr/>
          </a:p>
        </p:txBody>
      </p:sp>
      <p:sp>
        <p:nvSpPr>
          <p:cNvPr id="2031" name="Google Shape;2031;p104"/>
          <p:cNvSpPr txBox="1"/>
          <p:nvPr>
            <p:ph idx="2" type="title"/>
          </p:nvPr>
        </p:nvSpPr>
        <p:spPr>
          <a:xfrm>
            <a:off x="274350" y="18396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Certifications and Security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42" name="Shape 2142"/>
        <p:cNvGrpSpPr/>
        <p:nvPr/>
      </p:nvGrpSpPr>
      <p:grpSpPr>
        <a:xfrm>
          <a:off x="0" y="0"/>
          <a:ext cx="0" cy="0"/>
          <a:chOff x="0" y="0"/>
          <a:chExt cx="0" cy="0"/>
        </a:xfrm>
      </p:grpSpPr>
      <p:pic>
        <p:nvPicPr>
          <p:cNvPr id="2143" name="Google Shape;2143;p113"/>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144" name="Google Shape;2144;p113"/>
          <p:cNvSpPr txBox="1"/>
          <p:nvPr>
            <p:ph type="title"/>
          </p:nvPr>
        </p:nvSpPr>
        <p:spPr>
          <a:xfrm>
            <a:off x="3997550" y="775000"/>
            <a:ext cx="5120400" cy="2122200"/>
          </a:xfrm>
          <a:prstGeom prst="rect">
            <a:avLst/>
          </a:prstGeom>
        </p:spPr>
        <p:txBody>
          <a:bodyPr anchorCtr="0" anchor="t" bIns="91425" lIns="457200" spcFirstLastPara="1" rIns="274300" wrap="square" tIns="182875">
            <a:noAutofit/>
          </a:bodyPr>
          <a:lstStyle/>
          <a:p>
            <a:pPr indent="0" lvl="0" marL="0" rtl="0" algn="l">
              <a:lnSpc>
                <a:spcPct val="114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Provide an example</a:t>
            </a:r>
            <a:r>
              <a:rPr lang="en" sz="2800">
                <a:solidFill>
                  <a:srgbClr val="FFFFFF"/>
                </a:solidFill>
                <a:latin typeface="Roboto"/>
                <a:ea typeface="Roboto"/>
                <a:cs typeface="Roboto"/>
                <a:sym typeface="Roboto"/>
              </a:rPr>
              <a:t> of how each of the three elements can be adversely affected:</a:t>
            </a:r>
            <a:endParaRPr sz="2800">
              <a:solidFill>
                <a:srgbClr val="FFFFFF"/>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b="1" lang="en" sz="2800">
                <a:solidFill>
                  <a:srgbClr val="FFFFFF"/>
                </a:solidFill>
                <a:latin typeface="Roboto"/>
                <a:ea typeface="Roboto"/>
                <a:cs typeface="Roboto"/>
                <a:sym typeface="Roboto"/>
              </a:rPr>
              <a:t>      Confidentiality</a:t>
            </a:r>
            <a:endParaRPr b="1"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      Integrity</a:t>
            </a:r>
            <a:endParaRPr b="1"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      Availability</a:t>
            </a:r>
            <a:endParaRPr b="1" sz="28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b="1" sz="2800">
              <a:solidFill>
                <a:srgbClr val="FFFFFF"/>
              </a:solidFill>
              <a:latin typeface="Roboto"/>
              <a:ea typeface="Roboto"/>
              <a:cs typeface="Roboto"/>
              <a:sym typeface="Roboto"/>
            </a:endParaRPr>
          </a:p>
        </p:txBody>
      </p:sp>
      <p:sp>
        <p:nvSpPr>
          <p:cNvPr id="2145" name="Google Shape;2145;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6" name="Google Shape;2146;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2147" name="Google Shape;2147;p113"/>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70" name="Shape 3170"/>
        <p:cNvGrpSpPr/>
        <p:nvPr/>
      </p:nvGrpSpPr>
      <p:grpSpPr>
        <a:xfrm>
          <a:off x="0" y="0"/>
          <a:ext cx="0" cy="0"/>
          <a:chOff x="0" y="0"/>
          <a:chExt cx="0" cy="0"/>
        </a:xfrm>
      </p:grpSpPr>
      <p:sp>
        <p:nvSpPr>
          <p:cNvPr id="3171" name="Google Shape;3171;p203"/>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73" name="Google Shape;3173;p20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0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6:</a:t>
            </a:r>
            <a:endParaRPr>
              <a:latin typeface="Roboto Light"/>
              <a:ea typeface="Roboto Light"/>
              <a:cs typeface="Roboto Light"/>
              <a:sym typeface="Roboto Light"/>
            </a:endParaRPr>
          </a:p>
        </p:txBody>
      </p:sp>
      <p:sp>
        <p:nvSpPr>
          <p:cNvPr id="3175" name="Google Shape;3175;p203"/>
          <p:cNvSpPr txBox="1"/>
          <p:nvPr>
            <p:ph idx="3" type="body"/>
          </p:nvPr>
        </p:nvSpPr>
        <p:spPr>
          <a:xfrm>
            <a:off x="457200" y="766850"/>
            <a:ext cx="5805000" cy="19275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latin typeface="Roboto Medium"/>
                <a:ea typeface="Roboto Medium"/>
                <a:cs typeface="Roboto Medium"/>
                <a:sym typeface="Roboto Medium"/>
              </a:rPr>
              <a:t>A rootkit is a particularly dangerous type of malware. What makes it so dangerous?</a:t>
            </a:r>
            <a:endParaRPr sz="1600">
              <a:solidFill>
                <a:srgbClr val="24292E"/>
              </a:solidFill>
              <a:latin typeface="Roboto Medium"/>
              <a:ea typeface="Roboto Medium"/>
              <a:cs typeface="Roboto Medium"/>
              <a:sym typeface="Roboto Medium"/>
            </a:endParaRPr>
          </a:p>
          <a:p>
            <a:pPr indent="-173990" lvl="0" marL="320040" rtl="0" algn="l">
              <a:lnSpc>
                <a:spcPct val="100000"/>
              </a:lnSpc>
              <a:spcBef>
                <a:spcPts val="1200"/>
              </a:spcBef>
              <a:spcAft>
                <a:spcPts val="0"/>
              </a:spcAft>
              <a:buClr>
                <a:srgbClr val="24292E"/>
              </a:buClr>
              <a:buSzPts val="1300"/>
              <a:buAutoNum type="arabicPeriod"/>
            </a:pPr>
            <a:r>
              <a:rPr lang="en" sz="1300">
                <a:solidFill>
                  <a:srgbClr val="24292E"/>
                </a:solidFill>
              </a:rPr>
              <a:t>It takes control of a system at the lowest levels while attempting to hide from detection.</a:t>
            </a:r>
            <a:endParaRPr sz="1300">
              <a:solidFill>
                <a:srgbClr val="24292E"/>
              </a:solidFill>
            </a:endParaRPr>
          </a:p>
          <a:p>
            <a:pPr indent="-173990" lvl="0" marL="320040" rtl="0" algn="l">
              <a:lnSpc>
                <a:spcPct val="100000"/>
              </a:lnSpc>
              <a:spcBef>
                <a:spcPts val="200"/>
              </a:spcBef>
              <a:spcAft>
                <a:spcPts val="0"/>
              </a:spcAft>
              <a:buClr>
                <a:srgbClr val="24292E"/>
              </a:buClr>
              <a:buSzPts val="1300"/>
              <a:buAutoNum type="arabicPeriod"/>
            </a:pPr>
            <a:r>
              <a:rPr lang="en" sz="1300">
                <a:solidFill>
                  <a:srgbClr val="24292E"/>
                </a:solidFill>
              </a:rPr>
              <a:t>It attaches to files and spread from one computer to another.</a:t>
            </a:r>
            <a:endParaRPr sz="1300">
              <a:solidFill>
                <a:srgbClr val="24292E"/>
              </a:solidFill>
            </a:endParaRPr>
          </a:p>
          <a:p>
            <a:pPr indent="-173990" lvl="0" marL="320040" rtl="0" algn="l">
              <a:lnSpc>
                <a:spcPct val="100000"/>
              </a:lnSpc>
              <a:spcBef>
                <a:spcPts val="200"/>
              </a:spcBef>
              <a:spcAft>
                <a:spcPts val="0"/>
              </a:spcAft>
              <a:buClr>
                <a:srgbClr val="24292E"/>
              </a:buClr>
              <a:buSzPts val="1300"/>
              <a:buAutoNum type="arabicPeriod"/>
            </a:pPr>
            <a:r>
              <a:rPr lang="en" sz="1300">
                <a:solidFill>
                  <a:srgbClr val="24292E"/>
                </a:solidFill>
              </a:rPr>
              <a:t>It generates unsolicited advertisements that direct users to sites infected with malware.</a:t>
            </a:r>
            <a:endParaRPr sz="1300">
              <a:solidFill>
                <a:srgbClr val="24292E"/>
              </a:solidFill>
            </a:endParaRPr>
          </a:p>
          <a:p>
            <a:pPr indent="-173990" lvl="0" marL="320040" rtl="0" algn="l">
              <a:lnSpc>
                <a:spcPct val="100000"/>
              </a:lnSpc>
              <a:spcBef>
                <a:spcPts val="200"/>
              </a:spcBef>
              <a:spcAft>
                <a:spcPts val="200"/>
              </a:spcAft>
              <a:buClr>
                <a:srgbClr val="24292E"/>
              </a:buClr>
              <a:buSzPts val="1300"/>
              <a:buAutoNum type="arabicPeriod"/>
            </a:pPr>
            <a:r>
              <a:rPr lang="en" sz="1300">
                <a:solidFill>
                  <a:srgbClr val="24292E"/>
                </a:solidFill>
              </a:rPr>
              <a:t>It records all keystrokes made by a user, exposing that user’s passwords.</a:t>
            </a:r>
            <a:endParaRPr sz="1300">
              <a:solidFill>
                <a:srgbClr val="24292E"/>
              </a:solidFill>
              <a:latin typeface="Roboto Medium"/>
              <a:ea typeface="Roboto Medium"/>
              <a:cs typeface="Roboto Medium"/>
              <a:sym typeface="Roboto Medium"/>
            </a:endParaRPr>
          </a:p>
        </p:txBody>
      </p:sp>
      <p:pic>
        <p:nvPicPr>
          <p:cNvPr id="3176" name="Google Shape;3176;p20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77" name="Google Shape;3177;p20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78" name="Google Shape;3178;p2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82" name="Shape 3182"/>
        <p:cNvGrpSpPr/>
        <p:nvPr/>
      </p:nvGrpSpPr>
      <p:grpSpPr>
        <a:xfrm>
          <a:off x="0" y="0"/>
          <a:ext cx="0" cy="0"/>
          <a:chOff x="0" y="0"/>
          <a:chExt cx="0" cy="0"/>
        </a:xfrm>
      </p:grpSpPr>
      <p:sp>
        <p:nvSpPr>
          <p:cNvPr id="3183" name="Google Shape;3183;p204"/>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85" name="Google Shape;3185;p204"/>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0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6:</a:t>
            </a:r>
            <a:endParaRPr>
              <a:latin typeface="Roboto Light"/>
              <a:ea typeface="Roboto Light"/>
              <a:cs typeface="Roboto Light"/>
              <a:sym typeface="Roboto Light"/>
            </a:endParaRPr>
          </a:p>
        </p:txBody>
      </p:sp>
      <p:sp>
        <p:nvSpPr>
          <p:cNvPr id="3187" name="Google Shape;3187;p204"/>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latin typeface="Roboto Medium"/>
                <a:ea typeface="Roboto Medium"/>
                <a:cs typeface="Roboto Medium"/>
                <a:sym typeface="Roboto Medium"/>
              </a:rPr>
              <a:t>A rootkit is a particularly dangerous type of malware. What makes it so dangerous?</a:t>
            </a:r>
            <a:endParaRPr sz="1600">
              <a:solidFill>
                <a:srgbClr val="24292E"/>
              </a:solidFill>
              <a:latin typeface="Roboto Medium"/>
              <a:ea typeface="Roboto Medium"/>
              <a:cs typeface="Roboto Medium"/>
              <a:sym typeface="Roboto Medium"/>
            </a:endParaRPr>
          </a:p>
          <a:p>
            <a:pPr indent="-173990" lvl="0" marL="320040" rtl="0" algn="l">
              <a:spcBef>
                <a:spcPts val="1200"/>
              </a:spcBef>
              <a:spcAft>
                <a:spcPts val="0"/>
              </a:spcAft>
              <a:buClr>
                <a:srgbClr val="24292E"/>
              </a:buClr>
              <a:buSzPts val="1300"/>
              <a:buAutoNum type="arabicPeriod"/>
            </a:pPr>
            <a:r>
              <a:rPr lang="en" sz="1300">
                <a:solidFill>
                  <a:srgbClr val="24292E"/>
                </a:solidFill>
                <a:highlight>
                  <a:schemeClr val="accent6"/>
                </a:highlight>
              </a:rPr>
              <a:t>It takes control of a system at the lowest levels while attempting to hide from detection.</a:t>
            </a:r>
            <a:endParaRPr sz="1300">
              <a:solidFill>
                <a:srgbClr val="24292E"/>
              </a:solidFill>
              <a:highlight>
                <a:schemeClr val="accent6"/>
              </a:highlight>
            </a:endParaRPr>
          </a:p>
          <a:p>
            <a:pPr indent="-173990" lvl="0" marL="320040" rtl="0" algn="l">
              <a:spcBef>
                <a:spcPts val="200"/>
              </a:spcBef>
              <a:spcAft>
                <a:spcPts val="0"/>
              </a:spcAft>
              <a:buClr>
                <a:srgbClr val="24292E"/>
              </a:buClr>
              <a:buSzPts val="1300"/>
              <a:buAutoNum type="arabicPeriod"/>
            </a:pPr>
            <a:r>
              <a:rPr lang="en" sz="1300">
                <a:solidFill>
                  <a:srgbClr val="24292E"/>
                </a:solidFill>
              </a:rPr>
              <a:t>It attaches to files and spread from one computer to another.</a:t>
            </a:r>
            <a:endParaRPr sz="1300">
              <a:solidFill>
                <a:srgbClr val="24292E"/>
              </a:solidFill>
            </a:endParaRPr>
          </a:p>
          <a:p>
            <a:pPr indent="-173990" lvl="0" marL="320040" rtl="0" algn="l">
              <a:spcBef>
                <a:spcPts val="200"/>
              </a:spcBef>
              <a:spcAft>
                <a:spcPts val="0"/>
              </a:spcAft>
              <a:buClr>
                <a:srgbClr val="24292E"/>
              </a:buClr>
              <a:buSzPts val="1300"/>
              <a:buAutoNum type="arabicPeriod"/>
            </a:pPr>
            <a:r>
              <a:rPr lang="en" sz="1300">
                <a:solidFill>
                  <a:srgbClr val="24292E"/>
                </a:solidFill>
              </a:rPr>
              <a:t>It generates unsolicited advertisements that direct users to sites infected with malware.</a:t>
            </a:r>
            <a:endParaRPr sz="1300">
              <a:solidFill>
                <a:srgbClr val="24292E"/>
              </a:solidFill>
            </a:endParaRPr>
          </a:p>
          <a:p>
            <a:pPr indent="-180340" lvl="0" marL="320040" rtl="0" algn="l">
              <a:spcBef>
                <a:spcPts val="200"/>
              </a:spcBef>
              <a:spcAft>
                <a:spcPts val="200"/>
              </a:spcAft>
              <a:buClr>
                <a:srgbClr val="24292E"/>
              </a:buClr>
              <a:buSzPts val="1400"/>
              <a:buAutoNum type="arabicPeriod"/>
            </a:pPr>
            <a:r>
              <a:rPr lang="en" sz="1300">
                <a:solidFill>
                  <a:srgbClr val="24292E"/>
                </a:solidFill>
              </a:rPr>
              <a:t>It records all keystrokes made by a user, exposing that </a:t>
            </a:r>
            <a:br>
              <a:rPr lang="en" sz="1300">
                <a:solidFill>
                  <a:srgbClr val="24292E"/>
                </a:solidFill>
              </a:rPr>
            </a:br>
            <a:r>
              <a:rPr lang="en" sz="1300">
                <a:solidFill>
                  <a:srgbClr val="24292E"/>
                </a:solidFill>
              </a:rPr>
              <a:t>user’s passwords</a:t>
            </a:r>
            <a:r>
              <a:rPr lang="en">
                <a:solidFill>
                  <a:srgbClr val="24292E"/>
                </a:solidFill>
              </a:rPr>
              <a:t>.</a:t>
            </a:r>
            <a:endParaRPr sz="1600">
              <a:solidFill>
                <a:srgbClr val="24292E"/>
              </a:solidFill>
              <a:highlight>
                <a:schemeClr val="lt1"/>
              </a:highlight>
              <a:latin typeface="Roboto Medium"/>
              <a:ea typeface="Roboto Medium"/>
              <a:cs typeface="Roboto Medium"/>
              <a:sym typeface="Roboto Medium"/>
            </a:endParaRPr>
          </a:p>
        </p:txBody>
      </p:sp>
      <p:pic>
        <p:nvPicPr>
          <p:cNvPr id="3188" name="Google Shape;3188;p20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89" name="Google Shape;3189;p204"/>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90" name="Google Shape;3190;p2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91" name="Google Shape;3191;p204"/>
          <p:cNvSpPr txBox="1"/>
          <p:nvPr/>
        </p:nvSpPr>
        <p:spPr>
          <a:xfrm>
            <a:off x="502925" y="3066225"/>
            <a:ext cx="5712300" cy="26049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00000"/>
              </a:lnSpc>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rootkit is so dangerous because it is designed to hide from normal detection methods. Rootkits attempt to integrate at the "root" or lowest level of a computer system, providing access to an attacker. Once an attacker has administrative privileges, they can further mask their activities, making detection nearly impossible.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2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Viruses attach to files and spread from one computer to another.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2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Adware generates unsolicited advertisements that direct users to sites infected with malware.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200"/>
              </a:spcBef>
              <a:spcAft>
                <a:spcPts val="2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Keyloggers record all keystrokes made by a user, exposing that user's passwords.</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95" name="Shape 3195"/>
        <p:cNvGrpSpPr/>
        <p:nvPr/>
      </p:nvGrpSpPr>
      <p:grpSpPr>
        <a:xfrm>
          <a:off x="0" y="0"/>
          <a:ext cx="0" cy="0"/>
          <a:chOff x="0" y="0"/>
          <a:chExt cx="0" cy="0"/>
        </a:xfrm>
      </p:grpSpPr>
      <p:sp>
        <p:nvSpPr>
          <p:cNvPr id="3196" name="Google Shape;3196;p205"/>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98" name="Google Shape;3198;p205"/>
          <p:cNvSpPr/>
          <p:nvPr/>
        </p:nvSpPr>
        <p:spPr>
          <a:xfrm>
            <a:off x="502925" y="-138000"/>
            <a:ext cx="60372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0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7:</a:t>
            </a:r>
            <a:endParaRPr>
              <a:latin typeface="Roboto Light"/>
              <a:ea typeface="Roboto Light"/>
              <a:cs typeface="Roboto Light"/>
              <a:sym typeface="Roboto Light"/>
            </a:endParaRPr>
          </a:p>
        </p:txBody>
      </p:sp>
      <p:sp>
        <p:nvSpPr>
          <p:cNvPr id="3200" name="Google Shape;3200;p205"/>
          <p:cNvSpPr txBox="1"/>
          <p:nvPr>
            <p:ph idx="3" type="body"/>
          </p:nvPr>
        </p:nvSpPr>
        <p:spPr>
          <a:xfrm>
            <a:off x="457200" y="766850"/>
            <a:ext cx="6254100" cy="19275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What is the major benefit to an attacker using a so-called backdoor attack?</a:t>
            </a:r>
            <a:endParaRPr sz="1600">
              <a:solidFill>
                <a:srgbClr val="24292E"/>
              </a:solidFill>
              <a:highlight>
                <a:schemeClr val="lt1"/>
              </a:highlight>
              <a:latin typeface="Roboto Medium"/>
              <a:ea typeface="Roboto Medium"/>
              <a:cs typeface="Roboto Medium"/>
              <a:sym typeface="Roboto Medium"/>
            </a:endParaRPr>
          </a:p>
          <a:p>
            <a:pPr indent="-173990" lvl="0" marL="320040" rtl="0" algn="l">
              <a:lnSpc>
                <a:spcPct val="100000"/>
              </a:lnSpc>
              <a:spcBef>
                <a:spcPts val="1200"/>
              </a:spcBef>
              <a:spcAft>
                <a:spcPts val="0"/>
              </a:spcAft>
              <a:buClr>
                <a:srgbClr val="24292E"/>
              </a:buClr>
              <a:buSzPts val="1300"/>
              <a:buAutoNum type="arabicPeriod"/>
            </a:pPr>
            <a:r>
              <a:rPr lang="en" sz="1300">
                <a:solidFill>
                  <a:srgbClr val="24292E"/>
                </a:solidFill>
                <a:highlight>
                  <a:schemeClr val="lt1"/>
                </a:highlight>
              </a:rPr>
              <a:t>The backdoor can be opened and closed at will.</a:t>
            </a:r>
            <a:endParaRPr sz="1300">
              <a:solidFill>
                <a:srgbClr val="24292E"/>
              </a:solidFill>
              <a:highlight>
                <a:schemeClr val="lt1"/>
              </a:highlight>
            </a:endParaRPr>
          </a:p>
          <a:p>
            <a:pPr indent="-173990" lvl="0" marL="320040" rtl="0" algn="l">
              <a:lnSpc>
                <a:spcPct val="100000"/>
              </a:lnSpc>
              <a:spcBef>
                <a:spcPts val="200"/>
              </a:spcBef>
              <a:spcAft>
                <a:spcPts val="0"/>
              </a:spcAft>
              <a:buClr>
                <a:srgbClr val="24292E"/>
              </a:buClr>
              <a:buSzPts val="1300"/>
              <a:buAutoNum type="arabicPeriod"/>
            </a:pPr>
            <a:r>
              <a:rPr lang="en" sz="1300">
                <a:solidFill>
                  <a:srgbClr val="24292E"/>
                </a:solidFill>
                <a:highlight>
                  <a:schemeClr val="lt1"/>
                </a:highlight>
              </a:rPr>
              <a:t>The backdoor automatically guarantees privileged system access.</a:t>
            </a:r>
            <a:endParaRPr sz="1300">
              <a:solidFill>
                <a:srgbClr val="24292E"/>
              </a:solidFill>
              <a:highlight>
                <a:schemeClr val="lt1"/>
              </a:highlight>
            </a:endParaRPr>
          </a:p>
          <a:p>
            <a:pPr indent="-173990" lvl="0" marL="320040" rtl="0" algn="l">
              <a:lnSpc>
                <a:spcPct val="100000"/>
              </a:lnSpc>
              <a:spcBef>
                <a:spcPts val="200"/>
              </a:spcBef>
              <a:spcAft>
                <a:spcPts val="0"/>
              </a:spcAft>
              <a:buClr>
                <a:srgbClr val="24292E"/>
              </a:buClr>
              <a:buSzPts val="1300"/>
              <a:buAutoNum type="arabicPeriod"/>
            </a:pPr>
            <a:r>
              <a:rPr lang="en" sz="1300">
                <a:solidFill>
                  <a:srgbClr val="24292E"/>
                </a:solidFill>
                <a:highlight>
                  <a:schemeClr val="lt1"/>
                </a:highlight>
              </a:rPr>
              <a:t>An attacker can set up fake entry points.</a:t>
            </a:r>
            <a:endParaRPr sz="1300">
              <a:solidFill>
                <a:srgbClr val="24292E"/>
              </a:solidFill>
              <a:highlight>
                <a:schemeClr val="lt1"/>
              </a:highlight>
            </a:endParaRPr>
          </a:p>
          <a:p>
            <a:pPr indent="-173990" lvl="0" marL="320040" rtl="0" algn="l">
              <a:lnSpc>
                <a:spcPct val="100000"/>
              </a:lnSpc>
              <a:spcBef>
                <a:spcPts val="200"/>
              </a:spcBef>
              <a:spcAft>
                <a:spcPts val="200"/>
              </a:spcAft>
              <a:buClr>
                <a:srgbClr val="24292E"/>
              </a:buClr>
              <a:buSzPts val="1300"/>
              <a:buAutoNum type="arabicPeriod"/>
            </a:pPr>
            <a:r>
              <a:rPr lang="en" sz="1300">
                <a:solidFill>
                  <a:srgbClr val="24292E"/>
                </a:solidFill>
                <a:highlight>
                  <a:schemeClr val="lt1"/>
                </a:highlight>
              </a:rPr>
              <a:t>The backdoor helps the attacker break into a target’s infrastructure without being discovered.</a:t>
            </a:r>
            <a:endParaRPr sz="1300">
              <a:solidFill>
                <a:srgbClr val="24292E"/>
              </a:solidFill>
              <a:latin typeface="Roboto Medium"/>
              <a:ea typeface="Roboto Medium"/>
              <a:cs typeface="Roboto Medium"/>
              <a:sym typeface="Roboto Medium"/>
            </a:endParaRPr>
          </a:p>
        </p:txBody>
      </p:sp>
      <p:pic>
        <p:nvPicPr>
          <p:cNvPr id="3201" name="Google Shape;3201;p20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202" name="Google Shape;3202;p205"/>
          <p:cNvCxnSpPr/>
          <p:nvPr/>
        </p:nvCxnSpPr>
        <p:spPr>
          <a:xfrm>
            <a:off x="769775" y="650275"/>
            <a:ext cx="5517000" cy="0"/>
          </a:xfrm>
          <a:prstGeom prst="straightConnector1">
            <a:avLst/>
          </a:prstGeom>
          <a:noFill/>
          <a:ln cap="flat" cmpd="sng" w="9525">
            <a:solidFill>
              <a:schemeClr val="dk2"/>
            </a:solidFill>
            <a:prstDash val="solid"/>
            <a:round/>
            <a:headEnd len="med" w="med" type="none"/>
            <a:tailEnd len="med" w="med" type="none"/>
          </a:ln>
        </p:spPr>
      </p:cxnSp>
      <p:cxnSp>
        <p:nvCxnSpPr>
          <p:cNvPr id="3203" name="Google Shape;3203;p2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207" name="Shape 3207"/>
        <p:cNvGrpSpPr/>
        <p:nvPr/>
      </p:nvGrpSpPr>
      <p:grpSpPr>
        <a:xfrm>
          <a:off x="0" y="0"/>
          <a:ext cx="0" cy="0"/>
          <a:chOff x="0" y="0"/>
          <a:chExt cx="0" cy="0"/>
        </a:xfrm>
      </p:grpSpPr>
      <p:sp>
        <p:nvSpPr>
          <p:cNvPr id="3208" name="Google Shape;3208;p206"/>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06"/>
          <p:cNvSpPr/>
          <p:nvPr/>
        </p:nvSpPr>
        <p:spPr>
          <a:xfrm>
            <a:off x="502925" y="-138000"/>
            <a:ext cx="60372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11" name="Google Shape;3211;p20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7:</a:t>
            </a:r>
            <a:endParaRPr>
              <a:latin typeface="Roboto Light"/>
              <a:ea typeface="Roboto Light"/>
              <a:cs typeface="Roboto Light"/>
              <a:sym typeface="Roboto Light"/>
            </a:endParaRPr>
          </a:p>
        </p:txBody>
      </p:sp>
      <p:sp>
        <p:nvSpPr>
          <p:cNvPr id="3212" name="Google Shape;3212;p206"/>
          <p:cNvSpPr txBox="1"/>
          <p:nvPr>
            <p:ph idx="3" type="body"/>
          </p:nvPr>
        </p:nvSpPr>
        <p:spPr>
          <a:xfrm>
            <a:off x="457200" y="766850"/>
            <a:ext cx="60909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latin typeface="Roboto Medium"/>
                <a:ea typeface="Roboto Medium"/>
                <a:cs typeface="Roboto Medium"/>
                <a:sym typeface="Roboto Medium"/>
              </a:rPr>
              <a:t>What is the major benefit to an attacker using a so-called backdoor attack?</a:t>
            </a:r>
            <a:endParaRPr sz="1600">
              <a:solidFill>
                <a:srgbClr val="24292E"/>
              </a:solidFill>
              <a:latin typeface="Roboto Medium"/>
              <a:ea typeface="Roboto Medium"/>
              <a:cs typeface="Roboto Medium"/>
              <a:sym typeface="Roboto Medium"/>
            </a:endParaRPr>
          </a:p>
          <a:p>
            <a:pPr indent="-173990" lvl="0" marL="320040" rtl="0" algn="l">
              <a:spcBef>
                <a:spcPts val="1200"/>
              </a:spcBef>
              <a:spcAft>
                <a:spcPts val="0"/>
              </a:spcAft>
              <a:buClr>
                <a:srgbClr val="24292E"/>
              </a:buClr>
              <a:buSzPts val="1300"/>
              <a:buAutoNum type="arabicPeriod"/>
            </a:pPr>
            <a:r>
              <a:rPr lang="en" sz="1300">
                <a:solidFill>
                  <a:srgbClr val="24292E"/>
                </a:solidFill>
              </a:rPr>
              <a:t>The backdoor can be opened and closed at will.</a:t>
            </a:r>
            <a:endParaRPr sz="1300">
              <a:solidFill>
                <a:srgbClr val="24292E"/>
              </a:solidFill>
            </a:endParaRPr>
          </a:p>
          <a:p>
            <a:pPr indent="-173990" lvl="0" marL="320040" rtl="0" algn="l">
              <a:spcBef>
                <a:spcPts val="200"/>
              </a:spcBef>
              <a:spcAft>
                <a:spcPts val="0"/>
              </a:spcAft>
              <a:buClr>
                <a:srgbClr val="24292E"/>
              </a:buClr>
              <a:buSzPts val="1300"/>
              <a:buAutoNum type="arabicPeriod"/>
            </a:pPr>
            <a:r>
              <a:rPr lang="en" sz="1300">
                <a:solidFill>
                  <a:srgbClr val="24292E"/>
                </a:solidFill>
              </a:rPr>
              <a:t>The backdoor automatically guarantees privileged system access.</a:t>
            </a:r>
            <a:endParaRPr sz="1300">
              <a:solidFill>
                <a:srgbClr val="24292E"/>
              </a:solidFill>
            </a:endParaRPr>
          </a:p>
          <a:p>
            <a:pPr indent="-173990" lvl="0" marL="320040" rtl="0" algn="l">
              <a:spcBef>
                <a:spcPts val="200"/>
              </a:spcBef>
              <a:spcAft>
                <a:spcPts val="0"/>
              </a:spcAft>
              <a:buClr>
                <a:srgbClr val="24292E"/>
              </a:buClr>
              <a:buSzPts val="1300"/>
              <a:buAutoNum type="arabicPeriod"/>
            </a:pPr>
            <a:r>
              <a:rPr lang="en" sz="1300">
                <a:solidFill>
                  <a:srgbClr val="24292E"/>
                </a:solidFill>
              </a:rPr>
              <a:t>An attacker can set up fake entry points.</a:t>
            </a:r>
            <a:endParaRPr sz="1300">
              <a:solidFill>
                <a:srgbClr val="24292E"/>
              </a:solidFill>
            </a:endParaRPr>
          </a:p>
          <a:p>
            <a:pPr indent="-173990" lvl="0" marL="320040" rtl="0" algn="l">
              <a:spcBef>
                <a:spcPts val="200"/>
              </a:spcBef>
              <a:spcAft>
                <a:spcPts val="200"/>
              </a:spcAft>
              <a:buClr>
                <a:srgbClr val="24292E"/>
              </a:buClr>
              <a:buSzPts val="1300"/>
              <a:buAutoNum type="arabicPeriod"/>
            </a:pPr>
            <a:r>
              <a:rPr lang="en" sz="1300">
                <a:solidFill>
                  <a:srgbClr val="24292E"/>
                </a:solidFill>
                <a:highlight>
                  <a:schemeClr val="accent6"/>
                </a:highlight>
              </a:rPr>
              <a:t>The backdoor helps the attacker break into a target’s infrastructure without being discovered.</a:t>
            </a:r>
            <a:endParaRPr sz="1600">
              <a:solidFill>
                <a:srgbClr val="24292E"/>
              </a:solidFill>
              <a:highlight>
                <a:schemeClr val="accent6"/>
              </a:highlight>
              <a:latin typeface="Roboto Medium"/>
              <a:ea typeface="Roboto Medium"/>
              <a:cs typeface="Roboto Medium"/>
              <a:sym typeface="Roboto Medium"/>
            </a:endParaRPr>
          </a:p>
        </p:txBody>
      </p:sp>
      <p:pic>
        <p:nvPicPr>
          <p:cNvPr id="3213" name="Google Shape;3213;p206"/>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214" name="Google Shape;3214;p206"/>
          <p:cNvCxnSpPr/>
          <p:nvPr/>
        </p:nvCxnSpPr>
        <p:spPr>
          <a:xfrm>
            <a:off x="769775" y="650275"/>
            <a:ext cx="5517000" cy="0"/>
          </a:xfrm>
          <a:prstGeom prst="straightConnector1">
            <a:avLst/>
          </a:prstGeom>
          <a:noFill/>
          <a:ln cap="flat" cmpd="sng" w="9525">
            <a:solidFill>
              <a:schemeClr val="dk2"/>
            </a:solidFill>
            <a:prstDash val="solid"/>
            <a:round/>
            <a:headEnd len="med" w="med" type="none"/>
            <a:tailEnd len="med" w="med" type="none"/>
          </a:ln>
        </p:spPr>
      </p:cxnSp>
      <p:cxnSp>
        <p:nvCxnSpPr>
          <p:cNvPr id="3215" name="Google Shape;3215;p2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16" name="Google Shape;3216;p206"/>
          <p:cNvSpPr txBox="1"/>
          <p:nvPr/>
        </p:nvSpPr>
        <p:spPr>
          <a:xfrm>
            <a:off x="502925" y="2732400"/>
            <a:ext cx="6037200" cy="29388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00000"/>
              </a:lnSpc>
              <a:spcBef>
                <a:spcPts val="300"/>
              </a:spcBef>
              <a:spcAft>
                <a:spcPts val="0"/>
              </a:spcAft>
              <a:buClr>
                <a:srgbClr val="24292E"/>
              </a:buClr>
              <a:buSzPts val="1100"/>
              <a:buChar char="●"/>
            </a:pPr>
            <a:r>
              <a:rPr lang="en" sz="1100">
                <a:solidFill>
                  <a:srgbClr val="24292E"/>
                </a:solidFill>
                <a:highlight>
                  <a:schemeClr val="lt1"/>
                </a:highlight>
              </a:rPr>
              <a:t>Backdoors, which can exist for legitimate remote access, can also allow attackers </a:t>
            </a:r>
            <a:br>
              <a:rPr lang="en" sz="1100">
                <a:solidFill>
                  <a:srgbClr val="24292E"/>
                </a:solidFill>
                <a:highlight>
                  <a:schemeClr val="lt1"/>
                </a:highlight>
              </a:rPr>
            </a:br>
            <a:r>
              <a:rPr lang="en" sz="1100">
                <a:solidFill>
                  <a:srgbClr val="24292E"/>
                </a:solidFill>
                <a:highlight>
                  <a:schemeClr val="lt1"/>
                </a:highlight>
              </a:rPr>
              <a:t>into a network without discovery. </a:t>
            </a:r>
            <a:endParaRPr sz="1100">
              <a:solidFill>
                <a:srgbClr val="24292E"/>
              </a:solidFill>
              <a:highlight>
                <a:schemeClr val="lt1"/>
              </a:highlight>
            </a:endParaRPr>
          </a:p>
          <a:p>
            <a:pPr indent="-161290" lvl="0" marL="320040" rtl="0" algn="l">
              <a:lnSpc>
                <a:spcPct val="100000"/>
              </a:lnSpc>
              <a:spcBef>
                <a:spcPts val="300"/>
              </a:spcBef>
              <a:spcAft>
                <a:spcPts val="0"/>
              </a:spcAft>
              <a:buClr>
                <a:srgbClr val="24292E"/>
              </a:buClr>
              <a:buSzPts val="1100"/>
              <a:buChar char="●"/>
            </a:pPr>
            <a:r>
              <a:rPr lang="en" sz="1100">
                <a:solidFill>
                  <a:srgbClr val="24292E"/>
                </a:solidFill>
                <a:highlight>
                  <a:schemeClr val="lt1"/>
                </a:highlight>
              </a:rPr>
              <a:t>The backdoor cannot be opened and closed at will. If the attacker closes the </a:t>
            </a:r>
            <a:br>
              <a:rPr lang="en" sz="1100">
                <a:solidFill>
                  <a:srgbClr val="24292E"/>
                </a:solidFill>
                <a:highlight>
                  <a:schemeClr val="lt1"/>
                </a:highlight>
              </a:rPr>
            </a:br>
            <a:r>
              <a:rPr lang="en" sz="1100">
                <a:solidFill>
                  <a:srgbClr val="24292E"/>
                </a:solidFill>
                <a:highlight>
                  <a:schemeClr val="lt1"/>
                </a:highlight>
              </a:rPr>
              <a:t>backdoor, he or she no longer has access. </a:t>
            </a:r>
            <a:endParaRPr sz="1100">
              <a:solidFill>
                <a:srgbClr val="24292E"/>
              </a:solidFill>
              <a:highlight>
                <a:schemeClr val="lt1"/>
              </a:highlight>
            </a:endParaRPr>
          </a:p>
          <a:p>
            <a:pPr indent="-161290" lvl="0" marL="320040" rtl="0" algn="l">
              <a:lnSpc>
                <a:spcPct val="100000"/>
              </a:lnSpc>
              <a:spcBef>
                <a:spcPts val="300"/>
              </a:spcBef>
              <a:spcAft>
                <a:spcPts val="0"/>
              </a:spcAft>
              <a:buClr>
                <a:srgbClr val="24292E"/>
              </a:buClr>
              <a:buSzPts val="1100"/>
              <a:buChar char="●"/>
            </a:pPr>
            <a:r>
              <a:rPr lang="en" sz="1100">
                <a:solidFill>
                  <a:srgbClr val="24292E"/>
                </a:solidFill>
                <a:highlight>
                  <a:schemeClr val="lt1"/>
                </a:highlight>
              </a:rPr>
              <a:t>Backdoors are legitimate passages into a system or network and there is no need </a:t>
            </a:r>
            <a:br>
              <a:rPr lang="en" sz="1100">
                <a:solidFill>
                  <a:srgbClr val="24292E"/>
                </a:solidFill>
                <a:highlight>
                  <a:schemeClr val="lt1"/>
                </a:highlight>
              </a:rPr>
            </a:br>
            <a:r>
              <a:rPr lang="en" sz="1100">
                <a:solidFill>
                  <a:srgbClr val="24292E"/>
                </a:solidFill>
                <a:highlight>
                  <a:schemeClr val="lt1"/>
                </a:highlight>
              </a:rPr>
              <a:t>to set up fake entry points, which would be discovered. </a:t>
            </a:r>
            <a:endParaRPr sz="1100">
              <a:solidFill>
                <a:srgbClr val="24292E"/>
              </a:solidFill>
              <a:highlight>
                <a:schemeClr val="lt1"/>
              </a:highlight>
            </a:endParaRPr>
          </a:p>
          <a:p>
            <a:pPr indent="-161290" lvl="0" marL="320040" rtl="0" algn="l">
              <a:lnSpc>
                <a:spcPct val="100000"/>
              </a:lnSpc>
              <a:spcBef>
                <a:spcPts val="300"/>
              </a:spcBef>
              <a:spcAft>
                <a:spcPts val="300"/>
              </a:spcAft>
              <a:buClr>
                <a:srgbClr val="24292E"/>
              </a:buClr>
              <a:buSzPts val="1100"/>
              <a:buChar char="●"/>
            </a:pPr>
            <a:r>
              <a:rPr lang="en" sz="1100">
                <a:solidFill>
                  <a:srgbClr val="24292E"/>
                </a:solidFill>
                <a:highlight>
                  <a:schemeClr val="lt1"/>
                </a:highlight>
              </a:rPr>
              <a:t>Backdoors typically only provide access to a single point of entry, such as a single server, and not all access nor privileged access is guaranteed.</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0" name="Shape 3220"/>
        <p:cNvGrpSpPr/>
        <p:nvPr/>
      </p:nvGrpSpPr>
      <p:grpSpPr>
        <a:xfrm>
          <a:off x="0" y="0"/>
          <a:ext cx="0" cy="0"/>
          <a:chOff x="0" y="0"/>
          <a:chExt cx="0" cy="0"/>
        </a:xfrm>
      </p:grpSpPr>
      <p:sp>
        <p:nvSpPr>
          <p:cNvPr id="3221" name="Google Shape;3221;p207"/>
          <p:cNvSpPr txBox="1"/>
          <p:nvPr>
            <p:ph type="title"/>
          </p:nvPr>
        </p:nvSpPr>
        <p:spPr>
          <a:xfrm>
            <a:off x="274325" y="889900"/>
            <a:ext cx="8595300" cy="258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accent6"/>
                </a:solidFill>
                <a:latin typeface="Roboto Light"/>
                <a:ea typeface="Roboto Light"/>
                <a:cs typeface="Roboto Light"/>
                <a:sym typeface="Roboto Light"/>
              </a:rPr>
              <a:t>We just covered a lot!</a:t>
            </a:r>
            <a:endParaRPr sz="4400">
              <a:solidFill>
                <a:schemeClr val="accent6"/>
              </a:solidFill>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t/>
            </a:r>
            <a:endParaRPr sz="4400">
              <a:solidFill>
                <a:schemeClr val="accent6"/>
              </a:solidFill>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a:t>Don’t feel overwhelmed.</a:t>
            </a:r>
            <a:endParaRPr/>
          </a:p>
          <a:p>
            <a:pPr indent="0" lvl="0" marL="0" rtl="0" algn="ctr">
              <a:spcBef>
                <a:spcPts val="0"/>
              </a:spcBef>
              <a:spcAft>
                <a:spcPts val="0"/>
              </a:spcAft>
              <a:buClr>
                <a:schemeClr val="dk1"/>
              </a:buClr>
              <a:buSzPts val="1100"/>
              <a:buFont typeface="Arial"/>
              <a:buNone/>
            </a:pPr>
            <a:r>
              <a:rPr lang="en" sz="2400"/>
              <a:t>By the time you receive your Certmaster Practice Tool </a:t>
            </a:r>
            <a:br>
              <a:rPr lang="en" sz="2400"/>
            </a:br>
            <a:r>
              <a:rPr lang="en" sz="2400"/>
              <a:t>later in the course, you will be more prepared to</a:t>
            </a:r>
            <a:br>
              <a:rPr lang="en" sz="2400"/>
            </a:br>
            <a:r>
              <a:rPr lang="en" sz="2400"/>
              <a:t>answer questions and learn  about other domains.</a:t>
            </a:r>
            <a:endParaRPr sz="2400"/>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pic>
        <p:nvPicPr>
          <p:cNvPr id="2152" name="Google Shape;2152;p114"/>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153" name="Google Shape;2153;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sp>
        <p:nvSpPr>
          <p:cNvPr id="2154" name="Google Shape;2154;p1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55" name="Google Shape;2155;p114"/>
          <p:cNvSpPr txBox="1"/>
          <p:nvPr>
            <p:ph type="title"/>
          </p:nvPr>
        </p:nvSpPr>
        <p:spPr>
          <a:xfrm>
            <a:off x="1389650" y="762300"/>
            <a:ext cx="7754400" cy="3657000"/>
          </a:xfrm>
          <a:prstGeom prst="rect">
            <a:avLst/>
          </a:prstGeom>
        </p:spPr>
        <p:txBody>
          <a:bodyPr anchorCtr="0" anchor="t" bIns="91425" lIns="457200" spcFirstLastPara="1" rIns="274300" wrap="square" tIns="182875">
            <a:noAutofit/>
          </a:bodyPr>
          <a:lstStyle/>
          <a:p>
            <a:pPr indent="0" lvl="0" marL="0" rtl="0" algn="l">
              <a:lnSpc>
                <a:spcPct val="114000"/>
              </a:lnSpc>
              <a:spcBef>
                <a:spcPts val="0"/>
              </a:spcBef>
              <a:spcAft>
                <a:spcPts val="0"/>
              </a:spcAft>
              <a:buClr>
                <a:schemeClr val="dk1"/>
              </a:buClr>
              <a:buSzPts val="1100"/>
              <a:buFont typeface="Arial"/>
              <a:buNone/>
            </a:pPr>
            <a:r>
              <a:rPr b="1" lang="en">
                <a:solidFill>
                  <a:srgbClr val="FFFFFF"/>
                </a:solidFill>
                <a:latin typeface="Roboto"/>
                <a:ea typeface="Roboto"/>
                <a:cs typeface="Roboto"/>
                <a:sym typeface="Roboto"/>
              </a:rPr>
              <a:t>Confidentiality:</a:t>
            </a:r>
            <a:br>
              <a:rPr b="1" lang="en">
                <a:solidFill>
                  <a:srgbClr val="FFFFFF"/>
                </a:solidFill>
                <a:latin typeface="Roboto"/>
                <a:ea typeface="Roboto"/>
                <a:cs typeface="Roboto"/>
                <a:sym typeface="Roboto"/>
              </a:rPr>
            </a:br>
            <a:r>
              <a:rPr lang="en" sz="2000">
                <a:solidFill>
                  <a:schemeClr val="dk1"/>
                </a:solidFill>
                <a:highlight>
                  <a:srgbClr val="F1C232"/>
                </a:highlight>
                <a:latin typeface="Roboto"/>
                <a:ea typeface="Roboto"/>
                <a:cs typeface="Roboto"/>
                <a:sym typeface="Roboto"/>
              </a:rPr>
              <a:t>Banking breach releases credit card info into the public.</a:t>
            </a:r>
            <a:endParaRPr b="1" sz="2000">
              <a:solidFill>
                <a:schemeClr val="dk1"/>
              </a:solidFill>
              <a:highlight>
                <a:srgbClr val="F1C232"/>
              </a:highlight>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rPr b="1" lang="en">
                <a:solidFill>
                  <a:srgbClr val="FFFFFF"/>
                </a:solidFill>
                <a:latin typeface="Roboto"/>
                <a:ea typeface="Roboto"/>
                <a:cs typeface="Roboto"/>
                <a:sym typeface="Roboto"/>
              </a:rPr>
              <a:t>Integrity:</a:t>
            </a:r>
            <a:br>
              <a:rPr b="1" lang="en">
                <a:solidFill>
                  <a:srgbClr val="FFFFFF"/>
                </a:solidFill>
                <a:latin typeface="Roboto"/>
                <a:ea typeface="Roboto"/>
                <a:cs typeface="Roboto"/>
                <a:sym typeface="Roboto"/>
              </a:rPr>
            </a:br>
            <a:r>
              <a:rPr lang="en" sz="2000">
                <a:solidFill>
                  <a:schemeClr val="dk1"/>
                </a:solidFill>
                <a:highlight>
                  <a:srgbClr val="F1C232"/>
                </a:highlight>
                <a:latin typeface="Roboto"/>
                <a:ea typeface="Roboto"/>
                <a:cs typeface="Roboto"/>
                <a:sym typeface="Roboto"/>
              </a:rPr>
              <a:t>Student modifies official grades for himself and his friends.</a:t>
            </a:r>
            <a:endParaRPr b="1" sz="2000">
              <a:solidFill>
                <a:schemeClr val="dk1"/>
              </a:solidFill>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rPr b="1" lang="en">
                <a:solidFill>
                  <a:srgbClr val="FFFFFF"/>
                </a:solidFill>
                <a:latin typeface="Roboto"/>
                <a:ea typeface="Roboto"/>
                <a:cs typeface="Roboto"/>
                <a:sym typeface="Roboto"/>
              </a:rPr>
              <a:t>Availability:</a:t>
            </a:r>
            <a:r>
              <a:rPr b="1" lang="en" sz="1800">
                <a:solidFill>
                  <a:srgbClr val="FFFFFF"/>
                </a:solidFill>
                <a:highlight>
                  <a:srgbClr val="F1C232"/>
                </a:highlight>
                <a:latin typeface="Roboto"/>
                <a:ea typeface="Roboto"/>
                <a:cs typeface="Roboto"/>
                <a:sym typeface="Roboto"/>
              </a:rPr>
              <a:t> </a:t>
            </a:r>
            <a:br>
              <a:rPr b="1" lang="en" sz="1800">
                <a:solidFill>
                  <a:srgbClr val="FFFFFF"/>
                </a:solidFill>
                <a:highlight>
                  <a:srgbClr val="F1C232"/>
                </a:highlight>
                <a:latin typeface="Roboto"/>
                <a:ea typeface="Roboto"/>
                <a:cs typeface="Roboto"/>
                <a:sym typeface="Roboto"/>
              </a:rPr>
            </a:br>
            <a:r>
              <a:rPr lang="en" sz="2000">
                <a:solidFill>
                  <a:schemeClr val="dk1"/>
                </a:solidFill>
                <a:highlight>
                  <a:srgbClr val="F1C232"/>
                </a:highlight>
                <a:latin typeface="Roboto"/>
                <a:ea typeface="Roboto"/>
                <a:cs typeface="Roboto"/>
                <a:sym typeface="Roboto"/>
              </a:rPr>
              <a:t>Hackers disable a website through a denial of service attack.</a:t>
            </a:r>
            <a:endParaRPr sz="2000">
              <a:solidFill>
                <a:schemeClr val="dk1"/>
              </a:solidFill>
              <a:highlight>
                <a:srgbClr val="F1C232"/>
              </a:highlight>
              <a:latin typeface="Roboto"/>
              <a:ea typeface="Roboto"/>
              <a:cs typeface="Roboto"/>
              <a:sym typeface="Roboto"/>
            </a:endParaRPr>
          </a:p>
          <a:p>
            <a:pPr indent="0" lvl="0" marL="0" rtl="0" algn="l">
              <a:lnSpc>
                <a:spcPct val="114000"/>
              </a:lnSpc>
              <a:spcBef>
                <a:spcPts val="800"/>
              </a:spcBef>
              <a:spcAft>
                <a:spcPts val="800"/>
              </a:spcAft>
              <a:buClr>
                <a:schemeClr val="dk1"/>
              </a:buClr>
              <a:buSzPts val="1100"/>
              <a:buFont typeface="Arial"/>
              <a:buNone/>
            </a:pPr>
            <a:r>
              <a:t/>
            </a:r>
            <a:endParaRPr sz="2800">
              <a:solidFill>
                <a:srgbClr val="FFFFFF"/>
              </a:solidFill>
              <a:latin typeface="Roboto"/>
              <a:ea typeface="Roboto"/>
              <a:cs typeface="Roboto"/>
              <a:sym typeface="Roboto"/>
            </a:endParaRPr>
          </a:p>
        </p:txBody>
      </p:sp>
      <p:cxnSp>
        <p:nvCxnSpPr>
          <p:cNvPr id="2156" name="Google Shape;2156;p114"/>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0" name="Shape 2160"/>
        <p:cNvGrpSpPr/>
        <p:nvPr/>
      </p:nvGrpSpPr>
      <p:grpSpPr>
        <a:xfrm>
          <a:off x="0" y="0"/>
          <a:ext cx="0" cy="0"/>
          <a:chOff x="0" y="0"/>
          <a:chExt cx="0" cy="0"/>
        </a:xfrm>
      </p:grpSpPr>
      <p:sp>
        <p:nvSpPr>
          <p:cNvPr id="2161" name="Google Shape;2161;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Presentations</a:t>
            </a:r>
            <a:endParaRPr/>
          </a:p>
        </p:txBody>
      </p:sp>
      <p:sp>
        <p:nvSpPr>
          <p:cNvPr id="2162" name="Google Shape;2162;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sp>
        <p:nvSpPr>
          <p:cNvPr id="2167" name="Google Shape;2167;p116"/>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 Hour 30 Minutes</a:t>
            </a:r>
            <a:endParaRPr/>
          </a:p>
        </p:txBody>
      </p:sp>
      <p:sp>
        <p:nvSpPr>
          <p:cNvPr id="2168" name="Google Shape;2168;p116"/>
          <p:cNvSpPr txBox="1"/>
          <p:nvPr/>
        </p:nvSpPr>
        <p:spPr>
          <a:xfrm>
            <a:off x="273900" y="1102175"/>
            <a:ext cx="7832100" cy="2704800"/>
          </a:xfrm>
          <a:prstGeom prst="rect">
            <a:avLst/>
          </a:prstGeom>
          <a:noFill/>
          <a:ln>
            <a:noFill/>
          </a:ln>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sz="2400">
                <a:latin typeface="Roboto Medium"/>
                <a:ea typeface="Roboto Medium"/>
                <a:cs typeface="Roboto Medium"/>
                <a:sym typeface="Roboto Medium"/>
              </a:rPr>
              <a:t>Activity</a:t>
            </a:r>
            <a:r>
              <a:rPr lang="en" sz="2400">
                <a:latin typeface="Roboto"/>
                <a:ea typeface="Roboto"/>
                <a:cs typeface="Roboto"/>
                <a:sym typeface="Roboto"/>
              </a:rPr>
              <a:t>: </a:t>
            </a:r>
            <a:r>
              <a:rPr lang="en" sz="2400">
                <a:latin typeface="Roboto Light"/>
                <a:ea typeface="Roboto Light"/>
                <a:cs typeface="Roboto Light"/>
                <a:sym typeface="Roboto Light"/>
              </a:rPr>
              <a:t>Research Presentations</a:t>
            </a:r>
            <a:endParaRPr sz="24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Last class, we introduced a number of threats for you to explore. In this activity, you will present your group research. </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i="1" lang="en" sz="2000">
                <a:latin typeface="Roboto Light"/>
                <a:ea typeface="Roboto Light"/>
                <a:cs typeface="Roboto Light"/>
                <a:sym typeface="Roboto Light"/>
              </a:rPr>
              <a:t>Make sure to send </a:t>
            </a:r>
            <a:r>
              <a:rPr i="1" lang="en" sz="2000">
                <a:solidFill>
                  <a:srgbClr val="000000"/>
                </a:solidFill>
                <a:latin typeface="Roboto Light"/>
                <a:ea typeface="Roboto Light"/>
                <a:cs typeface="Roboto Light"/>
                <a:sym typeface="Roboto Light"/>
              </a:rPr>
              <a:t>your presentations to the instructor</a:t>
            </a:r>
            <a:r>
              <a:rPr i="1" lang="en" sz="2000">
                <a:latin typeface="Roboto Light"/>
                <a:ea typeface="Roboto Light"/>
                <a:cs typeface="Roboto Light"/>
                <a:sym typeface="Roboto Light"/>
              </a:rPr>
              <a:t> via Slack. </a:t>
            </a:r>
            <a:endParaRPr i="1" sz="2000">
              <a:latin typeface="Roboto Light"/>
              <a:ea typeface="Roboto Light"/>
              <a:cs typeface="Roboto Light"/>
              <a:sym typeface="Roboto Light"/>
            </a:endParaRPr>
          </a:p>
        </p:txBody>
      </p:sp>
      <p:sp>
        <p:nvSpPr>
          <p:cNvPr id="2169" name="Google Shape;2169;p1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3" name="Shape 2173"/>
        <p:cNvGrpSpPr/>
        <p:nvPr/>
      </p:nvGrpSpPr>
      <p:grpSpPr>
        <a:xfrm>
          <a:off x="0" y="0"/>
          <a:ext cx="0" cy="0"/>
          <a:chOff x="0" y="0"/>
          <a:chExt cx="0" cy="0"/>
        </a:xfrm>
      </p:grpSpPr>
      <p:pic>
        <p:nvPicPr>
          <p:cNvPr id="2174" name="Google Shape;2174;p117"/>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175" name="Google Shape;2175;p117"/>
          <p:cNvSpPr txBox="1"/>
          <p:nvPr>
            <p:ph idx="3" type="body"/>
          </p:nvPr>
        </p:nvSpPr>
        <p:spPr>
          <a:xfrm>
            <a:off x="0" y="784675"/>
            <a:ext cx="9144000" cy="1116600"/>
          </a:xfrm>
          <a:prstGeom prst="rect">
            <a:avLst/>
          </a:prstGeom>
        </p:spPr>
        <p:txBody>
          <a:bodyPr anchorCtr="0" anchor="t" bIns="914400" lIns="457200" spcFirstLastPara="1" rIns="457200" wrap="square" tIns="0">
            <a:noAutofit/>
          </a:bodyPr>
          <a:lstStyle/>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is this threat? (or What </a:t>
            </a:r>
            <a:r>
              <a:rPr i="1" lang="en" sz="2000">
                <a:solidFill>
                  <a:srgbClr val="FFFFFF"/>
                </a:solidFill>
              </a:rPr>
              <a:t>was </a:t>
            </a:r>
            <a:r>
              <a:rPr lang="en" sz="2000">
                <a:solidFill>
                  <a:srgbClr val="FFFFFF"/>
                </a:solidFill>
              </a:rPr>
              <a:t>it?)</a:t>
            </a:r>
            <a:endParaRPr sz="2000">
              <a:solidFill>
                <a:srgbClr val="FFFFFF"/>
              </a:solidFill>
            </a:endParaRPr>
          </a:p>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damage has it done?</a:t>
            </a:r>
            <a:endParaRPr sz="2000">
              <a:solidFill>
                <a:srgbClr val="FFFFFF"/>
              </a:solidFill>
            </a:endParaRPr>
          </a:p>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steps can or have been taken to mitigate?</a:t>
            </a:r>
            <a:endParaRPr sz="2000">
              <a:solidFill>
                <a:srgbClr val="FFFFFF"/>
              </a:solidFill>
            </a:endParaRPr>
          </a:p>
        </p:txBody>
      </p:sp>
      <p:graphicFrame>
        <p:nvGraphicFramePr>
          <p:cNvPr id="2176" name="Google Shape;2176;p117"/>
          <p:cNvGraphicFramePr/>
          <p:nvPr/>
        </p:nvGraphicFramePr>
        <p:xfrm>
          <a:off x="952500" y="2099125"/>
          <a:ext cx="3000000" cy="3000000"/>
        </p:xfrm>
        <a:graphic>
          <a:graphicData uri="http://schemas.openxmlformats.org/drawingml/2006/table">
            <a:tbl>
              <a:tblPr>
                <a:noFill/>
                <a:tableStyleId>{879C7225-AD61-4424-9F86-9B5E994E4C67}</a:tableStyleId>
              </a:tblPr>
              <a:tblGrid>
                <a:gridCol w="1447800"/>
                <a:gridCol w="1447800"/>
                <a:gridCol w="1447800"/>
                <a:gridCol w="1447800"/>
                <a:gridCol w="1447800"/>
              </a:tblGrid>
              <a:tr h="623275">
                <a:tc>
                  <a:txBody>
                    <a:bodyPr/>
                    <a:lstStyle/>
                    <a:p>
                      <a:pPr indent="0" lvl="0" marL="0" rtl="0" algn="ctr">
                        <a:spcBef>
                          <a:spcPts val="0"/>
                        </a:spcBef>
                        <a:spcAft>
                          <a:spcPts val="0"/>
                        </a:spcAft>
                        <a:buNone/>
                      </a:pPr>
                      <a:r>
                        <a:rPr b="1" lang="en">
                          <a:latin typeface="Roboto"/>
                          <a:ea typeface="Roboto"/>
                          <a:cs typeface="Roboto"/>
                          <a:sym typeface="Roboto"/>
                        </a:rPr>
                        <a:t>Emotet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Zealot Campaign</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Digmine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Triton</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BadRabbit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r h="623275">
                <a:tc>
                  <a:txBody>
                    <a:bodyPr/>
                    <a:lstStyle/>
                    <a:p>
                      <a:pPr indent="0" lvl="0" marL="0" rtl="0" algn="ctr">
                        <a:spcBef>
                          <a:spcPts val="0"/>
                        </a:spcBef>
                        <a:spcAft>
                          <a:spcPts val="0"/>
                        </a:spcAft>
                        <a:buNone/>
                      </a:pPr>
                      <a:r>
                        <a:rPr b="1" lang="en">
                          <a:latin typeface="Roboto"/>
                          <a:ea typeface="Roboto"/>
                          <a:cs typeface="Roboto"/>
                          <a:sym typeface="Roboto"/>
                        </a:rPr>
                        <a:t>Disakil</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Finfisher</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Thrip</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Orangeworm</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Ploutus ATM Malware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r h="623275">
                <a:tc>
                  <a:txBody>
                    <a:bodyPr/>
                    <a:lstStyle/>
                    <a:p>
                      <a:pPr indent="0" lvl="0" marL="0" rtl="0" algn="ctr">
                        <a:spcBef>
                          <a:spcPts val="0"/>
                        </a:spcBef>
                        <a:spcAft>
                          <a:spcPts val="0"/>
                        </a:spcAft>
                        <a:buNone/>
                      </a:pPr>
                      <a:r>
                        <a:rPr b="1" lang="en">
                          <a:latin typeface="Roboto"/>
                          <a:ea typeface="Roboto"/>
                          <a:cs typeface="Roboto"/>
                          <a:sym typeface="Roboto"/>
                        </a:rPr>
                        <a:t>Gh0st RAT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Trickbot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Necurs</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BlankSlate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CVE-20170199</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bl>
          </a:graphicData>
        </a:graphic>
      </p:graphicFrame>
      <p:sp>
        <p:nvSpPr>
          <p:cNvPr id="2177" name="Google Shape;2177;p117"/>
          <p:cNvSpPr txBox="1"/>
          <p:nvPr/>
        </p:nvSpPr>
        <p:spPr>
          <a:xfrm>
            <a:off x="1214375" y="4189975"/>
            <a:ext cx="65487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Vulnerability, Exploits, and Threat Actors</a:t>
            </a:r>
            <a:endParaRPr b="1" sz="1800">
              <a:latin typeface="Roboto"/>
              <a:ea typeface="Roboto"/>
              <a:cs typeface="Roboto"/>
              <a:sym typeface="Roboto"/>
            </a:endParaRPr>
          </a:p>
        </p:txBody>
      </p:sp>
      <p:sp>
        <p:nvSpPr>
          <p:cNvPr id="2178" name="Google Shape;2178;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Homework</a:t>
            </a:r>
            <a:r>
              <a:rPr lang="en">
                <a:solidFill>
                  <a:srgbClr val="FFFFFF"/>
                </a:solidFill>
                <a:latin typeface="Roboto Light"/>
                <a:ea typeface="Roboto Light"/>
                <a:cs typeface="Roboto Light"/>
                <a:sym typeface="Roboto Light"/>
              </a:rPr>
              <a:t> Review: Research Discussions</a:t>
            </a:r>
            <a:endParaRPr>
              <a:solidFill>
                <a:srgbClr val="FFFFFF"/>
              </a:solidFill>
              <a:latin typeface="Roboto Light"/>
              <a:ea typeface="Roboto Light"/>
              <a:cs typeface="Roboto Light"/>
              <a:sym typeface="Roboto Light"/>
            </a:endParaRPr>
          </a:p>
        </p:txBody>
      </p:sp>
      <p:cxnSp>
        <p:nvCxnSpPr>
          <p:cNvPr id="2179" name="Google Shape;2179;p117"/>
          <p:cNvCxnSpPr/>
          <p:nvPr/>
        </p:nvCxnSpPr>
        <p:spPr>
          <a:xfrm>
            <a:off x="309175" y="585225"/>
            <a:ext cx="5809800" cy="0"/>
          </a:xfrm>
          <a:prstGeom prst="straightConnector1">
            <a:avLst/>
          </a:prstGeom>
          <a:noFill/>
          <a:ln cap="flat" cmpd="sng" w="9525">
            <a:solidFill>
              <a:srgbClr val="FFFFFF"/>
            </a:solidFill>
            <a:prstDash val="solid"/>
            <a:round/>
            <a:headEnd len="med" w="med" type="none"/>
            <a:tailEnd len="med" w="med" type="none"/>
          </a:ln>
        </p:spPr>
      </p:cxnSp>
      <p:sp>
        <p:nvSpPr>
          <p:cNvPr id="2180" name="Google Shape;2180;p1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84" name="Shape 2184"/>
        <p:cNvGrpSpPr/>
        <p:nvPr/>
      </p:nvGrpSpPr>
      <p:grpSpPr>
        <a:xfrm>
          <a:off x="0" y="0"/>
          <a:ext cx="0" cy="0"/>
          <a:chOff x="0" y="0"/>
          <a:chExt cx="0" cy="0"/>
        </a:xfrm>
      </p:grpSpPr>
      <p:pic>
        <p:nvPicPr>
          <p:cNvPr descr="40 minute timer with alarm.&#10;&#10;If you are looking another timer, you can search it on my channel." id="2185" name="Google Shape;2185;p118" title="40 Minute Timer">
            <a:hlinkClick r:id="rId3"/>
          </p:cNvPr>
          <p:cNvPicPr preferRelativeResize="0"/>
          <p:nvPr/>
        </p:nvPicPr>
        <p:blipFill>
          <a:blip r:embed="rId4">
            <a:alphaModFix/>
          </a:blip>
          <a:stretch>
            <a:fillRect/>
          </a:stretch>
        </p:blipFill>
        <p:spPr>
          <a:xfrm>
            <a:off x="267425" y="2841900"/>
            <a:ext cx="2718800" cy="2039100"/>
          </a:xfrm>
          <a:prstGeom prst="rect">
            <a:avLst/>
          </a:prstGeom>
          <a:noFill/>
          <a:ln>
            <a:noFill/>
          </a:ln>
        </p:spPr>
      </p:pic>
      <p:sp>
        <p:nvSpPr>
          <p:cNvPr id="2186" name="Google Shape;2186;p118"/>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000000"/>
                </a:solidFill>
              </a:rPr>
              <a:t>‹#›</a:t>
            </a:fld>
            <a:endParaRPr sz="6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0" name="Shape 2190"/>
        <p:cNvGrpSpPr/>
        <p:nvPr/>
      </p:nvGrpSpPr>
      <p:grpSpPr>
        <a:xfrm>
          <a:off x="0" y="0"/>
          <a:ext cx="0" cy="0"/>
          <a:chOff x="0" y="0"/>
          <a:chExt cx="0" cy="0"/>
        </a:xfrm>
      </p:grpSpPr>
      <p:sp>
        <p:nvSpPr>
          <p:cNvPr id="2191" name="Google Shape;2191;p11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Certifications</a:t>
            </a:r>
            <a:endParaRPr/>
          </a:p>
        </p:txBody>
      </p:sp>
      <p:sp>
        <p:nvSpPr>
          <p:cNvPr id="2192" name="Google Shape;2192;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5FCED"/>
        </a:solidFill>
      </p:bgPr>
    </p:bg>
    <p:spTree>
      <p:nvGrpSpPr>
        <p:cNvPr id="2196" name="Shape 2196"/>
        <p:cNvGrpSpPr/>
        <p:nvPr/>
      </p:nvGrpSpPr>
      <p:grpSpPr>
        <a:xfrm>
          <a:off x="0" y="0"/>
          <a:ext cx="0" cy="0"/>
          <a:chOff x="0" y="0"/>
          <a:chExt cx="0" cy="0"/>
        </a:xfrm>
      </p:grpSpPr>
      <p:sp>
        <p:nvSpPr>
          <p:cNvPr id="2197" name="Google Shape;2197;p120"/>
          <p:cNvSpPr/>
          <p:nvPr/>
        </p:nvSpPr>
        <p:spPr>
          <a:xfrm>
            <a:off x="654975" y="1547750"/>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20"/>
          <p:cNvSpPr/>
          <p:nvPr/>
        </p:nvSpPr>
        <p:spPr>
          <a:xfrm>
            <a:off x="654975" y="2186375"/>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20"/>
          <p:cNvSpPr/>
          <p:nvPr/>
        </p:nvSpPr>
        <p:spPr>
          <a:xfrm>
            <a:off x="654975" y="2825000"/>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20"/>
          <p:cNvSpPr/>
          <p:nvPr/>
        </p:nvSpPr>
        <p:spPr>
          <a:xfrm>
            <a:off x="654975" y="3463625"/>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20"/>
          <p:cNvSpPr/>
          <p:nvPr/>
        </p:nvSpPr>
        <p:spPr>
          <a:xfrm>
            <a:off x="654975" y="4102250"/>
            <a:ext cx="5051100" cy="492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2" name="Google Shape;2202;p120"/>
          <p:cNvPicPr preferRelativeResize="0"/>
          <p:nvPr/>
        </p:nvPicPr>
        <p:blipFill>
          <a:blip r:embed="rId3">
            <a:alphaModFix/>
          </a:blip>
          <a:stretch>
            <a:fillRect/>
          </a:stretch>
        </p:blipFill>
        <p:spPr>
          <a:xfrm flipH="1" rot="-227536">
            <a:off x="5986387" y="744852"/>
            <a:ext cx="4355875" cy="5807823"/>
          </a:xfrm>
          <a:prstGeom prst="rect">
            <a:avLst/>
          </a:prstGeom>
          <a:noFill/>
          <a:ln>
            <a:noFill/>
          </a:ln>
          <a:effectLst>
            <a:outerShdw blurRad="242888" rotWithShape="0" algn="bl" dir="5400000" dist="19050">
              <a:srgbClr val="000000">
                <a:alpha val="20000"/>
              </a:srgbClr>
            </a:outerShdw>
          </a:effectLst>
        </p:spPr>
      </p:pic>
      <p:sp>
        <p:nvSpPr>
          <p:cNvPr id="2203" name="Google Shape;2203;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Certifications </a:t>
            </a:r>
            <a:endParaRPr/>
          </a:p>
        </p:txBody>
      </p:sp>
      <p:sp>
        <p:nvSpPr>
          <p:cNvPr id="2204" name="Google Shape;2204;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t>As the demand for cybersecurity careers grows, employers frequently look to certification as a measure of employee </a:t>
            </a:r>
            <a:r>
              <a:rPr lang="en" sz="1600">
                <a:latin typeface="Roboto Medium"/>
                <a:ea typeface="Roboto Medium"/>
                <a:cs typeface="Roboto Medium"/>
                <a:sym typeface="Roboto Medium"/>
              </a:rPr>
              <a:t>qualifications</a:t>
            </a:r>
            <a:r>
              <a:rPr lang="en" sz="1600"/>
              <a:t> and </a:t>
            </a:r>
            <a:r>
              <a:rPr lang="en" sz="1600">
                <a:latin typeface="Roboto Medium"/>
                <a:ea typeface="Roboto Medium"/>
                <a:cs typeface="Roboto Medium"/>
                <a:sym typeface="Roboto Medium"/>
              </a:rPr>
              <a:t>training</a:t>
            </a:r>
            <a:r>
              <a:rPr lang="en" sz="1600"/>
              <a:t> when hiring candidates.</a:t>
            </a:r>
            <a:endParaRPr sz="1600"/>
          </a:p>
          <a:p>
            <a:pPr indent="0" lvl="0" marL="0" rtl="0" algn="l">
              <a:spcBef>
                <a:spcPts val="1200"/>
              </a:spcBef>
              <a:spcAft>
                <a:spcPts val="0"/>
              </a:spcAft>
              <a:buNone/>
            </a:pPr>
            <a:r>
              <a:t/>
            </a:r>
            <a:endParaRPr/>
          </a:p>
        </p:txBody>
      </p:sp>
      <p:sp>
        <p:nvSpPr>
          <p:cNvPr id="2205" name="Google Shape;2205;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6" name="Google Shape;2206;p120"/>
          <p:cNvSpPr txBox="1"/>
          <p:nvPr>
            <p:ph idx="3" type="body"/>
          </p:nvPr>
        </p:nvSpPr>
        <p:spPr>
          <a:xfrm>
            <a:off x="457200" y="1657825"/>
            <a:ext cx="5541000" cy="3296100"/>
          </a:xfrm>
          <a:prstGeom prst="rect">
            <a:avLst/>
          </a:prstGeom>
        </p:spPr>
        <p:txBody>
          <a:bodyPr anchorCtr="0" anchor="t" bIns="914400" lIns="457200" spcFirstLastPara="1" rIns="457200" wrap="square" tIns="0">
            <a:noAutofit/>
          </a:bodyPr>
          <a:lstStyle/>
          <a:p>
            <a:pPr indent="0" lvl="0" marL="0" rtl="0" algn="l">
              <a:lnSpc>
                <a:spcPct val="200000"/>
              </a:lnSpc>
              <a:spcBef>
                <a:spcPts val="0"/>
              </a:spcBef>
              <a:spcAft>
                <a:spcPts val="0"/>
              </a:spcAft>
              <a:buNone/>
            </a:pPr>
            <a:r>
              <a:rPr b="1" lang="en" sz="1800">
                <a:solidFill>
                  <a:srgbClr val="CC0000"/>
                </a:solidFill>
              </a:rPr>
              <a:t>CompTIA</a:t>
            </a:r>
            <a:r>
              <a:rPr lang="en" sz="1800"/>
              <a:t> </a:t>
            </a:r>
            <a:r>
              <a:rPr lang="en" sz="1800">
                <a:solidFill>
                  <a:schemeClr val="dk1"/>
                </a:solidFill>
              </a:rPr>
              <a:t>certifies</a:t>
            </a:r>
            <a:r>
              <a:rPr lang="en" sz="1800"/>
              <a:t> </a:t>
            </a:r>
            <a:r>
              <a:rPr lang="en" sz="1800">
                <a:latin typeface="Roboto Medium"/>
                <a:ea typeface="Roboto Medium"/>
                <a:cs typeface="Roboto Medium"/>
                <a:sym typeface="Roboto Medium"/>
              </a:rPr>
              <a:t>Security +</a:t>
            </a:r>
            <a:r>
              <a:rPr lang="en" sz="1800"/>
              <a:t>, PenTest. </a:t>
            </a:r>
            <a:endParaRPr/>
          </a:p>
          <a:p>
            <a:pPr indent="0" lvl="0" marL="0" rtl="0" algn="l">
              <a:lnSpc>
                <a:spcPct val="200000"/>
              </a:lnSpc>
              <a:spcBef>
                <a:spcPts val="800"/>
              </a:spcBef>
              <a:spcAft>
                <a:spcPts val="0"/>
              </a:spcAft>
              <a:buNone/>
            </a:pPr>
            <a:r>
              <a:rPr b="1" lang="en" sz="1800">
                <a:solidFill>
                  <a:srgbClr val="CC0000"/>
                </a:solidFill>
              </a:rPr>
              <a:t>EC Council</a:t>
            </a:r>
            <a:r>
              <a:rPr lang="en" sz="1800">
                <a:solidFill>
                  <a:schemeClr val="dk1"/>
                </a:solidFill>
              </a:rPr>
              <a:t> certifies CEH and ECIH. 		</a:t>
            </a:r>
            <a:endParaRPr sz="1800">
              <a:solidFill>
                <a:schemeClr val="dk1"/>
              </a:solidFill>
            </a:endParaRPr>
          </a:p>
          <a:p>
            <a:pPr indent="0" lvl="0" marL="0" rtl="0" algn="l">
              <a:lnSpc>
                <a:spcPct val="200000"/>
              </a:lnSpc>
              <a:spcBef>
                <a:spcPts val="700"/>
              </a:spcBef>
              <a:spcAft>
                <a:spcPts val="0"/>
              </a:spcAft>
              <a:buNone/>
            </a:pPr>
            <a:r>
              <a:rPr b="1" lang="en" sz="1800">
                <a:solidFill>
                  <a:srgbClr val="38761D"/>
                </a:solidFill>
              </a:rPr>
              <a:t>ISC</a:t>
            </a:r>
            <a:r>
              <a:rPr b="1" baseline="30000" lang="en" sz="1800">
                <a:solidFill>
                  <a:srgbClr val="38761D"/>
                </a:solidFill>
              </a:rPr>
              <a:t>2</a:t>
            </a:r>
            <a:r>
              <a:rPr lang="en" sz="1800">
                <a:solidFill>
                  <a:srgbClr val="38761D"/>
                </a:solidFill>
              </a:rPr>
              <a:t> </a:t>
            </a:r>
            <a:r>
              <a:rPr lang="en" sz="1800"/>
              <a:t>certifies CISSP, SSCP.</a:t>
            </a:r>
            <a:endParaRPr sz="1800"/>
          </a:p>
          <a:p>
            <a:pPr indent="0" lvl="0" marL="0" rtl="0" algn="l">
              <a:lnSpc>
                <a:spcPct val="200000"/>
              </a:lnSpc>
              <a:spcBef>
                <a:spcPts val="700"/>
              </a:spcBef>
              <a:spcAft>
                <a:spcPts val="0"/>
              </a:spcAft>
              <a:buNone/>
            </a:pPr>
            <a:r>
              <a:rPr b="1" lang="en" sz="1800">
                <a:solidFill>
                  <a:srgbClr val="666666"/>
                </a:solidFill>
              </a:rPr>
              <a:t>Offensive Security</a:t>
            </a:r>
            <a:r>
              <a:rPr lang="en" sz="1800"/>
              <a:t> certifies OSCP and OSWP.</a:t>
            </a:r>
            <a:endParaRPr sz="1800"/>
          </a:p>
          <a:p>
            <a:pPr indent="0" lvl="0" marL="0" rtl="0" algn="l">
              <a:lnSpc>
                <a:spcPct val="200000"/>
              </a:lnSpc>
              <a:spcBef>
                <a:spcPts val="800"/>
              </a:spcBef>
              <a:spcAft>
                <a:spcPts val="0"/>
              </a:spcAft>
              <a:buClr>
                <a:schemeClr val="dk1"/>
              </a:buClr>
              <a:buSzPts val="1100"/>
              <a:buFont typeface="Arial"/>
              <a:buNone/>
            </a:pPr>
            <a:r>
              <a:rPr b="1" lang="en" sz="1800">
                <a:solidFill>
                  <a:srgbClr val="AFCA54"/>
                </a:solidFill>
              </a:rPr>
              <a:t>GIAC</a:t>
            </a:r>
            <a:r>
              <a:rPr lang="en" sz="1800">
                <a:solidFill>
                  <a:schemeClr val="dk1"/>
                </a:solidFill>
              </a:rPr>
              <a:t> certifies GPEN and GCIH.	</a:t>
            </a:r>
            <a:endParaRPr sz="1800"/>
          </a:p>
          <a:p>
            <a:pPr indent="0" lvl="0" marL="0" rtl="0" algn="l">
              <a:spcBef>
                <a:spcPts val="800"/>
              </a:spcBef>
              <a:spcAft>
                <a:spcPts val="800"/>
              </a:spcAft>
              <a:buNone/>
            </a:pPr>
            <a:r>
              <a:t/>
            </a:r>
            <a:endParaRPr sz="1800"/>
          </a:p>
        </p:txBody>
      </p:sp>
      <p:sp>
        <p:nvSpPr>
          <p:cNvPr id="2207" name="Google Shape;2207;p120"/>
          <p:cNvSpPr txBox="1"/>
          <p:nvPr/>
        </p:nvSpPr>
        <p:spPr>
          <a:xfrm>
            <a:off x="6287125" y="2341700"/>
            <a:ext cx="2278200" cy="14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Today, we’ll take </a:t>
            </a:r>
            <a:br>
              <a:rPr lang="en" sz="1500">
                <a:latin typeface="Roboto"/>
                <a:ea typeface="Roboto"/>
                <a:cs typeface="Roboto"/>
                <a:sym typeface="Roboto"/>
              </a:rPr>
            </a:br>
            <a:r>
              <a:rPr lang="en" sz="1500">
                <a:latin typeface="Roboto"/>
                <a:ea typeface="Roboto"/>
                <a:cs typeface="Roboto"/>
                <a:sym typeface="Roboto"/>
              </a:rPr>
              <a:t>a closer look at </a:t>
            </a:r>
            <a:r>
              <a:rPr lang="en" sz="1500">
                <a:latin typeface="Roboto Medium"/>
                <a:ea typeface="Roboto Medium"/>
                <a:cs typeface="Roboto Medium"/>
                <a:sym typeface="Roboto Medium"/>
              </a:rPr>
              <a:t>CompTIA’s Security +</a:t>
            </a:r>
            <a:r>
              <a:rPr lang="en" sz="1500">
                <a:latin typeface="Roboto"/>
                <a:ea typeface="Roboto"/>
                <a:cs typeface="Roboto"/>
                <a:sym typeface="Roboto"/>
              </a:rPr>
              <a:t> certification </a:t>
            </a:r>
            <a:br>
              <a:rPr lang="en" sz="1500">
                <a:latin typeface="Roboto"/>
                <a:ea typeface="Roboto"/>
                <a:cs typeface="Roboto"/>
                <a:sym typeface="Roboto"/>
              </a:rPr>
            </a:br>
            <a:r>
              <a:rPr lang="en" sz="1500">
                <a:latin typeface="Roboto"/>
                <a:ea typeface="Roboto"/>
                <a:cs typeface="Roboto"/>
                <a:sym typeface="Roboto"/>
              </a:rPr>
              <a:t>and exam.  </a:t>
            </a:r>
            <a:endParaRPr sz="15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1" name="Shape 2211"/>
        <p:cNvGrpSpPr/>
        <p:nvPr/>
      </p:nvGrpSpPr>
      <p:grpSpPr>
        <a:xfrm>
          <a:off x="0" y="0"/>
          <a:ext cx="0" cy="0"/>
          <a:chOff x="0" y="0"/>
          <a:chExt cx="0" cy="0"/>
        </a:xfrm>
      </p:grpSpPr>
      <p:sp>
        <p:nvSpPr>
          <p:cNvPr id="2212" name="Google Shape;2212;p12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3-5 minutes</a:t>
            </a:r>
            <a:endParaRPr/>
          </a:p>
        </p:txBody>
      </p:sp>
      <p:sp>
        <p:nvSpPr>
          <p:cNvPr id="2213" name="Google Shape;2213;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4" name="Google Shape;2214;p121"/>
          <p:cNvSpPr txBox="1"/>
          <p:nvPr/>
        </p:nvSpPr>
        <p:spPr>
          <a:xfrm>
            <a:off x="273900" y="1102175"/>
            <a:ext cx="9012300" cy="2013300"/>
          </a:xfrm>
          <a:prstGeom prst="rect">
            <a:avLst/>
          </a:prstGeom>
          <a:noFill/>
          <a:ln>
            <a:noFill/>
          </a:ln>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sz="2400">
                <a:latin typeface="Roboto Medium"/>
                <a:ea typeface="Roboto Medium"/>
                <a:cs typeface="Roboto Medium"/>
                <a:sym typeface="Roboto Medium"/>
              </a:rPr>
              <a:t>Activity</a:t>
            </a:r>
            <a:r>
              <a:rPr lang="en" sz="2400">
                <a:latin typeface="Roboto"/>
                <a:ea typeface="Roboto"/>
                <a:cs typeface="Roboto"/>
                <a:sym typeface="Roboto"/>
              </a:rPr>
              <a:t>: </a:t>
            </a:r>
            <a:r>
              <a:rPr lang="en" sz="2400">
                <a:latin typeface="Roboto Light"/>
                <a:ea typeface="Roboto Light"/>
                <a:cs typeface="Roboto Light"/>
                <a:sym typeface="Roboto Light"/>
              </a:rPr>
              <a:t>Certification Landscape</a:t>
            </a:r>
            <a:endParaRPr sz="2400">
              <a:latin typeface="Roboto"/>
              <a:ea typeface="Roboto"/>
              <a:cs typeface="Roboto"/>
              <a:sym typeface="Roboto"/>
            </a:endParaRPr>
          </a:p>
          <a:p>
            <a:pPr indent="0" lvl="0" marL="0" rtl="0" algn="l">
              <a:spcBef>
                <a:spcPts val="0"/>
              </a:spcBef>
              <a:spcAft>
                <a:spcPts val="0"/>
              </a:spcAft>
              <a:buNone/>
            </a:pPr>
            <a:r>
              <a:rPr lang="en" sz="2000">
                <a:solidFill>
                  <a:schemeClr val="dk1"/>
                </a:solidFill>
                <a:latin typeface="Roboto Light"/>
                <a:ea typeface="Roboto Light"/>
                <a:cs typeface="Roboto Light"/>
                <a:sym typeface="Roboto Light"/>
              </a:rPr>
              <a:t>Let’s take a quick look at this list of over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100 Professional Security Certifications!</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500" u="sng">
                <a:solidFill>
                  <a:schemeClr val="accent5"/>
                </a:solidFill>
                <a:latin typeface="Roboto"/>
                <a:ea typeface="Roboto"/>
                <a:cs typeface="Roboto"/>
                <a:sym typeface="Roboto"/>
                <a:hlinkClick r:id="rId3"/>
              </a:rPr>
              <a:t>https://en.wikipedia.org/wiki/List_of_computer_security_certifications</a:t>
            </a:r>
            <a:endParaRPr sz="1500">
              <a:solidFill>
                <a:schemeClr val="dk1"/>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pic>
        <p:nvPicPr>
          <p:cNvPr id="2219" name="Google Shape;2219;p122"/>
          <p:cNvPicPr preferRelativeResize="0"/>
          <p:nvPr/>
        </p:nvPicPr>
        <p:blipFill rotWithShape="1">
          <a:blip r:embed="rId3">
            <a:alphaModFix/>
          </a:blip>
          <a:srcRect b="6525" l="-13200" r="13199" t="10341"/>
          <a:stretch/>
        </p:blipFill>
        <p:spPr>
          <a:xfrm>
            <a:off x="2744475" y="794800"/>
            <a:ext cx="6352825" cy="3961175"/>
          </a:xfrm>
          <a:prstGeom prst="rect">
            <a:avLst/>
          </a:prstGeom>
          <a:noFill/>
          <a:ln>
            <a:noFill/>
          </a:ln>
        </p:spPr>
      </p:pic>
      <p:sp>
        <p:nvSpPr>
          <p:cNvPr id="2220" name="Google Shape;2220;p122"/>
          <p:cNvSpPr txBox="1"/>
          <p:nvPr>
            <p:ph type="title"/>
          </p:nvPr>
        </p:nvSpPr>
        <p:spPr>
          <a:xfrm>
            <a:off x="336375" y="1292950"/>
            <a:ext cx="5770200" cy="2430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000">
                <a:latin typeface="Roboto Light"/>
                <a:ea typeface="Roboto Light"/>
                <a:cs typeface="Roboto Light"/>
                <a:sym typeface="Roboto Light"/>
              </a:rPr>
              <a:t>Of the 100+ certifications, today we’ll focus on one </a:t>
            </a:r>
            <a:br>
              <a:rPr lang="en" sz="3000">
                <a:latin typeface="Roboto Light"/>
                <a:ea typeface="Roboto Light"/>
                <a:cs typeface="Roboto Light"/>
                <a:sym typeface="Roboto Light"/>
              </a:rPr>
            </a:br>
            <a:r>
              <a:rPr lang="en" sz="3000">
                <a:latin typeface="Roboto Light"/>
                <a:ea typeface="Roboto Light"/>
                <a:cs typeface="Roboto Light"/>
                <a:sym typeface="Roboto Light"/>
              </a:rPr>
              <a:t>of the most in-demand:   </a:t>
            </a:r>
            <a:endParaRPr sz="3000">
              <a:latin typeface="Roboto Light"/>
              <a:ea typeface="Roboto Light"/>
              <a:cs typeface="Roboto Light"/>
              <a:sym typeface="Roboto Light"/>
            </a:endParaRPr>
          </a:p>
          <a:p>
            <a:pPr indent="0" lvl="0" marL="0" rtl="0" algn="l">
              <a:spcBef>
                <a:spcPts val="0"/>
              </a:spcBef>
              <a:spcAft>
                <a:spcPts val="0"/>
              </a:spcAft>
              <a:buNone/>
            </a:pPr>
            <a:r>
              <a:rPr lang="en" sz="4800">
                <a:solidFill>
                  <a:srgbClr val="CC0000"/>
                </a:solidFill>
                <a:latin typeface="Roboto"/>
                <a:ea typeface="Roboto"/>
                <a:cs typeface="Roboto"/>
                <a:sym typeface="Roboto"/>
              </a:rPr>
              <a:t>Security +</a:t>
            </a:r>
            <a:endParaRPr sz="4800">
              <a:solidFill>
                <a:srgbClr val="CC0000"/>
              </a:solidFill>
              <a:latin typeface="Roboto"/>
              <a:ea typeface="Roboto"/>
              <a:cs typeface="Roboto"/>
              <a:sym typeface="Roboto"/>
            </a:endParaRPr>
          </a:p>
        </p:txBody>
      </p:sp>
      <p:sp>
        <p:nvSpPr>
          <p:cNvPr id="2221" name="Google Shape;2221;p12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5" name="Shape 2035"/>
        <p:cNvGrpSpPr/>
        <p:nvPr/>
      </p:nvGrpSpPr>
      <p:grpSpPr>
        <a:xfrm>
          <a:off x="0" y="0"/>
          <a:ext cx="0" cy="0"/>
          <a:chOff x="0" y="0"/>
          <a:chExt cx="0" cy="0"/>
        </a:xfrm>
      </p:grpSpPr>
      <p:sp>
        <p:nvSpPr>
          <p:cNvPr id="2036" name="Google Shape;2036;p10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Class Objectives</a:t>
            </a:r>
            <a:endParaRPr sz="2400">
              <a:latin typeface="Roboto Medium"/>
              <a:ea typeface="Roboto Medium"/>
              <a:cs typeface="Roboto Medium"/>
              <a:sym typeface="Roboto Medium"/>
            </a:endParaRPr>
          </a:p>
        </p:txBody>
      </p:sp>
      <p:sp>
        <p:nvSpPr>
          <p:cNvPr id="2037" name="Google Shape;2037;p10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By the end of today’s class, you will be able to:</a:t>
            </a:r>
            <a:endParaRPr sz="1800">
              <a:latin typeface="Roboto"/>
              <a:ea typeface="Roboto"/>
              <a:cs typeface="Roboto"/>
              <a:sym typeface="Roboto"/>
            </a:endParaRPr>
          </a:p>
        </p:txBody>
      </p:sp>
      <p:sp>
        <p:nvSpPr>
          <p:cNvPr id="2038" name="Google Shape;2038;p105"/>
          <p:cNvSpPr/>
          <p:nvPr/>
        </p:nvSpPr>
        <p:spPr>
          <a:xfrm>
            <a:off x="1352550" y="1150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05"/>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5"/>
          <p:cNvSpPr txBox="1"/>
          <p:nvPr/>
        </p:nvSpPr>
        <p:spPr>
          <a:xfrm>
            <a:off x="-12300" y="1961288"/>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Articulate what the Security + exam is and what InfoSec fields would benefit from obtaining the certification.</a:t>
            </a:r>
            <a:endParaRPr>
              <a:latin typeface="Roboto"/>
              <a:ea typeface="Roboto"/>
              <a:cs typeface="Roboto"/>
              <a:sym typeface="Roboto"/>
            </a:endParaRPr>
          </a:p>
        </p:txBody>
      </p:sp>
      <p:sp>
        <p:nvSpPr>
          <p:cNvPr id="2042" name="Google Shape;2042;p105"/>
          <p:cNvSpPr txBox="1"/>
          <p:nvPr/>
        </p:nvSpPr>
        <p:spPr>
          <a:xfrm>
            <a:off x="0" y="2718613"/>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Answer sample practice questions from the Security + exam.</a:t>
            </a:r>
            <a:endParaRPr>
              <a:latin typeface="Roboto"/>
              <a:ea typeface="Roboto"/>
              <a:cs typeface="Roboto"/>
              <a:sym typeface="Roboto"/>
            </a:endParaRPr>
          </a:p>
        </p:txBody>
      </p:sp>
      <p:pic>
        <p:nvPicPr>
          <p:cNvPr id="2043" name="Google Shape;2043;p105"/>
          <p:cNvPicPr preferRelativeResize="0"/>
          <p:nvPr/>
        </p:nvPicPr>
        <p:blipFill rotWithShape="1">
          <a:blip r:embed="rId3">
            <a:alphaModFix/>
          </a:blip>
          <a:srcRect b="1765" l="0" r="0" t="1774"/>
          <a:stretch/>
        </p:blipFill>
        <p:spPr>
          <a:xfrm>
            <a:off x="429768" y="1174211"/>
            <a:ext cx="785567" cy="606900"/>
          </a:xfrm>
          <a:prstGeom prst="rect">
            <a:avLst/>
          </a:prstGeom>
          <a:noFill/>
          <a:ln>
            <a:noFill/>
          </a:ln>
        </p:spPr>
      </p:pic>
      <p:pic>
        <p:nvPicPr>
          <p:cNvPr id="2044" name="Google Shape;2044;p105"/>
          <p:cNvPicPr preferRelativeResize="0"/>
          <p:nvPr/>
        </p:nvPicPr>
        <p:blipFill rotWithShape="1">
          <a:blip r:embed="rId4">
            <a:alphaModFix/>
          </a:blip>
          <a:srcRect b="1765" l="0" r="0" t="1774"/>
          <a:stretch/>
        </p:blipFill>
        <p:spPr>
          <a:xfrm>
            <a:off x="429768" y="1922298"/>
            <a:ext cx="785566" cy="606900"/>
          </a:xfrm>
          <a:prstGeom prst="rect">
            <a:avLst/>
          </a:prstGeom>
          <a:noFill/>
          <a:ln>
            <a:noFill/>
          </a:ln>
        </p:spPr>
      </p:pic>
      <p:pic>
        <p:nvPicPr>
          <p:cNvPr id="2045" name="Google Shape;2045;p105"/>
          <p:cNvPicPr preferRelativeResize="0"/>
          <p:nvPr/>
        </p:nvPicPr>
        <p:blipFill rotWithShape="1">
          <a:blip r:embed="rId5">
            <a:alphaModFix/>
          </a:blip>
          <a:srcRect b="1765" l="0" r="0" t="1774"/>
          <a:stretch/>
        </p:blipFill>
        <p:spPr>
          <a:xfrm>
            <a:off x="429768" y="2675198"/>
            <a:ext cx="785566" cy="606900"/>
          </a:xfrm>
          <a:prstGeom prst="rect">
            <a:avLst/>
          </a:prstGeom>
          <a:noFill/>
          <a:ln>
            <a:noFill/>
          </a:ln>
        </p:spPr>
      </p:pic>
      <p:sp>
        <p:nvSpPr>
          <p:cNvPr id="2046" name="Google Shape;2046;p105"/>
          <p:cNvSpPr txBox="1"/>
          <p:nvPr/>
        </p:nvSpPr>
        <p:spPr>
          <a:xfrm>
            <a:off x="12300" y="1219400"/>
            <a:ext cx="9144000" cy="4575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Explain the landscape of certifications available to security professionals.</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5" name="Shape 2225"/>
        <p:cNvGrpSpPr/>
        <p:nvPr/>
      </p:nvGrpSpPr>
      <p:grpSpPr>
        <a:xfrm>
          <a:off x="0" y="0"/>
          <a:ext cx="0" cy="0"/>
          <a:chOff x="0" y="0"/>
          <a:chExt cx="0" cy="0"/>
        </a:xfrm>
      </p:grpSpPr>
      <p:sp>
        <p:nvSpPr>
          <p:cNvPr id="2226" name="Google Shape;2226;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What is a Security +?</a:t>
            </a:r>
            <a:endParaRPr/>
          </a:p>
          <a:p>
            <a:pPr indent="0" lvl="0" marL="0" rtl="0" algn="l">
              <a:spcBef>
                <a:spcPts val="0"/>
              </a:spcBef>
              <a:spcAft>
                <a:spcPts val="0"/>
              </a:spcAft>
              <a:buNone/>
            </a:pPr>
            <a:r>
              <a:t/>
            </a:r>
            <a:endParaRPr/>
          </a:p>
        </p:txBody>
      </p:sp>
      <p:sp>
        <p:nvSpPr>
          <p:cNvPr id="2227" name="Google Shape;2227;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According to </a:t>
            </a:r>
            <a:r>
              <a:rPr b="1" lang="en">
                <a:solidFill>
                  <a:srgbClr val="CC0000"/>
                </a:solidFill>
              </a:rPr>
              <a:t>CompTIA</a:t>
            </a:r>
            <a:r>
              <a:rPr b="1" lang="en"/>
              <a:t>, </a:t>
            </a:r>
            <a:r>
              <a:rPr lang="en">
                <a:solidFill>
                  <a:schemeClr val="dk1"/>
                </a:solidFill>
              </a:rPr>
              <a:t>Security +</a:t>
            </a:r>
            <a:r>
              <a:rPr lang="en"/>
              <a:t>: </a:t>
            </a:r>
            <a:endParaRPr/>
          </a:p>
        </p:txBody>
      </p:sp>
      <p:sp>
        <p:nvSpPr>
          <p:cNvPr id="2228" name="Google Shape;222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9" name="Google Shape;2229;p12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23"/>
          <p:cNvSpPr txBox="1"/>
          <p:nvPr>
            <p:ph idx="1" type="subTitle"/>
          </p:nvPr>
        </p:nvSpPr>
        <p:spPr>
          <a:xfrm>
            <a:off x="0" y="1225350"/>
            <a:ext cx="9144000" cy="4353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Is the first security certification that IT professionals should earn.</a:t>
            </a:r>
            <a:endParaRPr/>
          </a:p>
        </p:txBody>
      </p:sp>
      <p:sp>
        <p:nvSpPr>
          <p:cNvPr id="2231" name="Google Shape;2231;p12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23"/>
          <p:cNvSpPr txBox="1"/>
          <p:nvPr>
            <p:ph idx="2" type="subTitle"/>
          </p:nvPr>
        </p:nvSpPr>
        <p:spPr>
          <a:xfrm>
            <a:off x="250" y="1734999"/>
            <a:ext cx="9144000" cy="4458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Establishes core knowledge required for any cybersecurity roles.</a:t>
            </a:r>
            <a:endParaRPr/>
          </a:p>
        </p:txBody>
      </p:sp>
      <p:sp>
        <p:nvSpPr>
          <p:cNvPr id="2233" name="Google Shape;2233;p12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3"/>
          <p:cNvSpPr txBox="1"/>
          <p:nvPr>
            <p:ph idx="3" type="subTitle"/>
          </p:nvPr>
        </p:nvSpPr>
        <p:spPr>
          <a:xfrm>
            <a:off x="0" y="2245160"/>
            <a:ext cx="9144000" cy="4353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Provides a springboard to intermediate-level cyber jobs.</a:t>
            </a:r>
            <a:endParaRPr/>
          </a:p>
        </p:txBody>
      </p:sp>
      <p:sp>
        <p:nvSpPr>
          <p:cNvPr id="2235" name="Google Shape;2235;p12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23"/>
          <p:cNvSpPr txBox="1"/>
          <p:nvPr>
            <p:ph idx="4" type="subTitle"/>
          </p:nvPr>
        </p:nvSpPr>
        <p:spPr>
          <a:xfrm>
            <a:off x="-250" y="2754809"/>
            <a:ext cx="9144000" cy="4353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Incorporates hands-on troubleshooting to ensure practical security problem-solving.</a:t>
            </a:r>
            <a:endParaRPr/>
          </a:p>
        </p:txBody>
      </p:sp>
      <p:sp>
        <p:nvSpPr>
          <p:cNvPr id="2237" name="Google Shape;2237;p123"/>
          <p:cNvSpPr/>
          <p:nvPr/>
        </p:nvSpPr>
        <p:spPr>
          <a:xfrm>
            <a:off x="1045100" y="4171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23"/>
          <p:cNvSpPr txBox="1"/>
          <p:nvPr>
            <p:ph idx="5" type="subTitle"/>
          </p:nvPr>
        </p:nvSpPr>
        <p:spPr>
          <a:xfrm>
            <a:off x="25" y="41847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They provide testing and certification for the Security + and other Cyber and IT fields like Network +, CASP +, CompTIA PenTest+.</a:t>
            </a:r>
            <a:endParaRPr sz="1300"/>
          </a:p>
        </p:txBody>
      </p:sp>
      <p:pic>
        <p:nvPicPr>
          <p:cNvPr id="2239" name="Google Shape;2239;p123"/>
          <p:cNvPicPr preferRelativeResize="0"/>
          <p:nvPr/>
        </p:nvPicPr>
        <p:blipFill rotWithShape="1">
          <a:blip r:embed="rId3">
            <a:alphaModFix/>
          </a:blip>
          <a:srcRect b="2561" l="0" r="0" t="2552"/>
          <a:stretch/>
        </p:blipFill>
        <p:spPr>
          <a:xfrm>
            <a:off x="429768" y="1171588"/>
            <a:ext cx="521208" cy="396118"/>
          </a:xfrm>
          <a:prstGeom prst="rect">
            <a:avLst/>
          </a:prstGeom>
          <a:noFill/>
          <a:ln>
            <a:noFill/>
          </a:ln>
        </p:spPr>
      </p:pic>
      <p:pic>
        <p:nvPicPr>
          <p:cNvPr id="2240" name="Google Shape;2240;p123"/>
          <p:cNvPicPr preferRelativeResize="0"/>
          <p:nvPr/>
        </p:nvPicPr>
        <p:blipFill rotWithShape="1">
          <a:blip r:embed="rId4">
            <a:alphaModFix/>
          </a:blip>
          <a:srcRect b="2561" l="0" r="0" t="2552"/>
          <a:stretch/>
        </p:blipFill>
        <p:spPr>
          <a:xfrm>
            <a:off x="429768" y="1709650"/>
            <a:ext cx="521208" cy="396118"/>
          </a:xfrm>
          <a:prstGeom prst="rect">
            <a:avLst/>
          </a:prstGeom>
          <a:noFill/>
          <a:ln>
            <a:noFill/>
          </a:ln>
        </p:spPr>
      </p:pic>
      <p:pic>
        <p:nvPicPr>
          <p:cNvPr id="2241" name="Google Shape;2241;p123"/>
          <p:cNvPicPr preferRelativeResize="0"/>
          <p:nvPr/>
        </p:nvPicPr>
        <p:blipFill rotWithShape="1">
          <a:blip r:embed="rId5">
            <a:alphaModFix/>
          </a:blip>
          <a:srcRect b="2561" l="0" r="0" t="2552"/>
          <a:stretch/>
        </p:blipFill>
        <p:spPr>
          <a:xfrm>
            <a:off x="429768" y="2205600"/>
            <a:ext cx="521208" cy="396118"/>
          </a:xfrm>
          <a:prstGeom prst="rect">
            <a:avLst/>
          </a:prstGeom>
          <a:noFill/>
          <a:ln>
            <a:noFill/>
          </a:ln>
        </p:spPr>
      </p:pic>
      <p:pic>
        <p:nvPicPr>
          <p:cNvPr id="2242" name="Google Shape;2242;p123"/>
          <p:cNvPicPr preferRelativeResize="0"/>
          <p:nvPr/>
        </p:nvPicPr>
        <p:blipFill rotWithShape="1">
          <a:blip r:embed="rId6">
            <a:alphaModFix/>
          </a:blip>
          <a:srcRect b="2561" l="0" r="0" t="2552"/>
          <a:stretch/>
        </p:blipFill>
        <p:spPr>
          <a:xfrm>
            <a:off x="429768" y="2755163"/>
            <a:ext cx="521208" cy="396118"/>
          </a:xfrm>
          <a:prstGeom prst="rect">
            <a:avLst/>
          </a:prstGeom>
          <a:noFill/>
          <a:ln>
            <a:noFill/>
          </a:ln>
        </p:spPr>
      </p:pic>
      <p:pic>
        <p:nvPicPr>
          <p:cNvPr id="2243" name="Google Shape;2243;p123"/>
          <p:cNvPicPr preferRelativeResize="0"/>
          <p:nvPr/>
        </p:nvPicPr>
        <p:blipFill rotWithShape="1">
          <a:blip r:embed="rId7">
            <a:alphaModFix/>
          </a:blip>
          <a:srcRect b="2892" l="0" r="0" t="2883"/>
          <a:stretch/>
        </p:blipFill>
        <p:spPr>
          <a:xfrm>
            <a:off x="429768" y="4191000"/>
            <a:ext cx="520980" cy="393192"/>
          </a:xfrm>
          <a:prstGeom prst="rect">
            <a:avLst/>
          </a:prstGeom>
          <a:noFill/>
          <a:ln>
            <a:noFill/>
          </a:ln>
        </p:spPr>
      </p:pic>
      <p:sp>
        <p:nvSpPr>
          <p:cNvPr id="2244" name="Google Shape;2244;p123"/>
          <p:cNvSpPr txBox="1"/>
          <p:nvPr>
            <p:ph idx="1" type="subTitle"/>
          </p:nvPr>
        </p:nvSpPr>
        <p:spPr>
          <a:xfrm>
            <a:off x="0" y="34506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solidFill>
                  <a:srgbClr val="CC0000"/>
                </a:solidFill>
              </a:rPr>
              <a:t>CompTIA</a:t>
            </a:r>
            <a:r>
              <a:rPr lang="en" sz="1600"/>
              <a:t> (Computing Technology Industry Association) is an non-profit trade organization that certifies qualified applicants in various information technology skills.</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1D9E1"/>
        </a:solidFill>
      </p:bgPr>
    </p:bg>
    <p:spTree>
      <p:nvGrpSpPr>
        <p:cNvPr id="2248" name="Shape 2248"/>
        <p:cNvGrpSpPr/>
        <p:nvPr/>
      </p:nvGrpSpPr>
      <p:grpSpPr>
        <a:xfrm>
          <a:off x="0" y="0"/>
          <a:ext cx="0" cy="0"/>
          <a:chOff x="0" y="0"/>
          <a:chExt cx="0" cy="0"/>
        </a:xfrm>
      </p:grpSpPr>
      <p:sp>
        <p:nvSpPr>
          <p:cNvPr id="2249" name="Google Shape;2249;p124"/>
          <p:cNvSpPr/>
          <p:nvPr/>
        </p:nvSpPr>
        <p:spPr>
          <a:xfrm>
            <a:off x="1339629" y="175379"/>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Security + Certification</a:t>
            </a:r>
            <a:endParaRPr/>
          </a:p>
        </p:txBody>
      </p:sp>
      <p:sp>
        <p:nvSpPr>
          <p:cNvPr id="2251" name="Google Shape;2251;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are some jobs that may require the </a:t>
            </a:r>
            <a:r>
              <a:rPr b="1" lang="en"/>
              <a:t>Security +</a:t>
            </a:r>
            <a:r>
              <a:rPr lang="en"/>
              <a:t> certification?</a:t>
            </a:r>
            <a:endParaRPr/>
          </a:p>
        </p:txBody>
      </p:sp>
      <p:sp>
        <p:nvSpPr>
          <p:cNvPr id="2252" name="Google Shape;2252;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3" name="Google Shape;2253;p124"/>
          <p:cNvSpPr/>
          <p:nvPr/>
        </p:nvSpPr>
        <p:spPr>
          <a:xfrm>
            <a:off x="215975" y="1653113"/>
            <a:ext cx="1673100" cy="1449600"/>
          </a:xfrm>
          <a:prstGeom prst="hexagon">
            <a:avLst>
              <a:gd fmla="val 25000" name="adj"/>
              <a:gd fmla="val 115470" name="vf"/>
            </a:avLst>
          </a:prstGeom>
          <a:gradFill>
            <a:gsLst>
              <a:gs pos="0">
                <a:srgbClr val="F7EF6A"/>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24"/>
          <p:cNvSpPr/>
          <p:nvPr/>
        </p:nvSpPr>
        <p:spPr>
          <a:xfrm>
            <a:off x="1663579" y="2570204"/>
            <a:ext cx="1673100" cy="1449600"/>
          </a:xfrm>
          <a:prstGeom prst="hexagon">
            <a:avLst>
              <a:gd fmla="val 25000" name="adj"/>
              <a:gd fmla="val 115470" name="vf"/>
            </a:avLst>
          </a:prstGeom>
          <a:gradFill>
            <a:gsLst>
              <a:gs pos="0">
                <a:srgbClr val="FFC982"/>
              </a:gs>
              <a:gs pos="100000">
                <a:srgbClr val="EC79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24"/>
          <p:cNvSpPr/>
          <p:nvPr/>
        </p:nvSpPr>
        <p:spPr>
          <a:xfrm rot="10800000">
            <a:off x="3012728" y="1471863"/>
            <a:ext cx="1673100" cy="1449600"/>
          </a:xfrm>
          <a:prstGeom prst="hexagon">
            <a:avLst>
              <a:gd fmla="val 25000" name="adj"/>
              <a:gd fmla="val 115470" name="vf"/>
            </a:avLst>
          </a:prstGeom>
          <a:gradFill>
            <a:gsLst>
              <a:gs pos="0">
                <a:srgbClr val="6D9EEB"/>
              </a:gs>
              <a:gs pos="100000">
                <a:srgbClr val="EC79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24"/>
          <p:cNvSpPr/>
          <p:nvPr/>
        </p:nvSpPr>
        <p:spPr>
          <a:xfrm rot="10800000">
            <a:off x="4361842" y="2570204"/>
            <a:ext cx="1673100" cy="1449600"/>
          </a:xfrm>
          <a:prstGeom prst="hexagon">
            <a:avLst>
              <a:gd fmla="val 25000" name="adj"/>
              <a:gd fmla="val 115470" name="vf"/>
            </a:avLst>
          </a:prstGeom>
          <a:gradFill>
            <a:gsLst>
              <a:gs pos="0">
                <a:srgbClr val="93C47D"/>
              </a:gs>
              <a:gs pos="100000">
                <a:srgbClr val="6D9EE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24"/>
          <p:cNvSpPr/>
          <p:nvPr/>
        </p:nvSpPr>
        <p:spPr>
          <a:xfrm rot="10800000">
            <a:off x="5878516" y="1696238"/>
            <a:ext cx="1673100" cy="1449600"/>
          </a:xfrm>
          <a:prstGeom prst="hexagon">
            <a:avLst>
              <a:gd fmla="val 25000" name="adj"/>
              <a:gd fmla="val 115470" name="vf"/>
            </a:avLst>
          </a:prstGeom>
          <a:gradFill>
            <a:gsLst>
              <a:gs pos="0">
                <a:srgbClr val="F7EF6A"/>
              </a:gs>
              <a:gs pos="100000">
                <a:srgbClr val="4FA8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24"/>
          <p:cNvSpPr/>
          <p:nvPr/>
        </p:nvSpPr>
        <p:spPr>
          <a:xfrm>
            <a:off x="7296067" y="2734154"/>
            <a:ext cx="1673100" cy="1449600"/>
          </a:xfrm>
          <a:prstGeom prst="hexagon">
            <a:avLst>
              <a:gd fmla="val 25000" name="adj"/>
              <a:gd fmla="val 115470" name="vf"/>
            </a:avLst>
          </a:prstGeom>
          <a:gradFill>
            <a:gsLst>
              <a:gs pos="0">
                <a:schemeClr val="accent5"/>
              </a:gs>
              <a:gs pos="100000">
                <a:srgbClr val="EC79C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24"/>
          <p:cNvSpPr/>
          <p:nvPr/>
        </p:nvSpPr>
        <p:spPr>
          <a:xfrm>
            <a:off x="101529" y="3338279"/>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24"/>
          <p:cNvSpPr/>
          <p:nvPr/>
        </p:nvSpPr>
        <p:spPr>
          <a:xfrm>
            <a:off x="7660779" y="792429"/>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24"/>
          <p:cNvSpPr/>
          <p:nvPr/>
        </p:nvSpPr>
        <p:spPr>
          <a:xfrm>
            <a:off x="5762154" y="3881979"/>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24"/>
          <p:cNvSpPr/>
          <p:nvPr/>
        </p:nvSpPr>
        <p:spPr>
          <a:xfrm>
            <a:off x="2505679" y="4348004"/>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24"/>
          <p:cNvSpPr txBox="1"/>
          <p:nvPr/>
        </p:nvSpPr>
        <p:spPr>
          <a:xfrm>
            <a:off x="97775" y="2036775"/>
            <a:ext cx="1909500" cy="59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Architect</a:t>
            </a:r>
            <a:endParaRPr sz="1600">
              <a:latin typeface="Roboto Medium"/>
              <a:ea typeface="Roboto Medium"/>
              <a:cs typeface="Roboto Medium"/>
              <a:sym typeface="Roboto Medium"/>
            </a:endParaRPr>
          </a:p>
        </p:txBody>
      </p:sp>
      <p:sp>
        <p:nvSpPr>
          <p:cNvPr id="2264" name="Google Shape;2264;p124"/>
          <p:cNvSpPr txBox="1"/>
          <p:nvPr/>
        </p:nvSpPr>
        <p:spPr>
          <a:xfrm>
            <a:off x="1545375" y="2947450"/>
            <a:ext cx="1909500" cy="64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Engineer</a:t>
            </a:r>
            <a:endParaRPr sz="1600">
              <a:latin typeface="Roboto Medium"/>
              <a:ea typeface="Roboto Medium"/>
              <a:cs typeface="Roboto Medium"/>
              <a:sym typeface="Roboto Medium"/>
            </a:endParaRPr>
          </a:p>
        </p:txBody>
      </p:sp>
      <p:sp>
        <p:nvSpPr>
          <p:cNvPr id="2265" name="Google Shape;2265;p124"/>
          <p:cNvSpPr txBox="1"/>
          <p:nvPr/>
        </p:nvSpPr>
        <p:spPr>
          <a:xfrm>
            <a:off x="2857150" y="1836375"/>
            <a:ext cx="1977900" cy="69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Consultant</a:t>
            </a:r>
            <a:endParaRPr sz="1600">
              <a:latin typeface="Roboto Medium"/>
              <a:ea typeface="Roboto Medium"/>
              <a:cs typeface="Roboto Medium"/>
              <a:sym typeface="Roboto Medium"/>
            </a:endParaRPr>
          </a:p>
        </p:txBody>
      </p:sp>
      <p:sp>
        <p:nvSpPr>
          <p:cNvPr id="2266" name="Google Shape;2266;p124"/>
          <p:cNvSpPr txBox="1"/>
          <p:nvPr/>
        </p:nvSpPr>
        <p:spPr>
          <a:xfrm>
            <a:off x="4209450" y="2947450"/>
            <a:ext cx="1977900" cy="69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Specialist</a:t>
            </a:r>
            <a:endParaRPr sz="1600">
              <a:latin typeface="Roboto Medium"/>
              <a:ea typeface="Roboto Medium"/>
              <a:cs typeface="Roboto Medium"/>
              <a:sym typeface="Roboto Medium"/>
            </a:endParaRPr>
          </a:p>
        </p:txBody>
      </p:sp>
      <p:sp>
        <p:nvSpPr>
          <p:cNvPr id="2267" name="Google Shape;2267;p124"/>
          <p:cNvSpPr txBox="1"/>
          <p:nvPr/>
        </p:nvSpPr>
        <p:spPr>
          <a:xfrm>
            <a:off x="5726125" y="1976375"/>
            <a:ext cx="19779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Information Security</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Analyst</a:t>
            </a:r>
            <a:endParaRPr sz="1600">
              <a:latin typeface="Roboto Medium"/>
              <a:ea typeface="Roboto Medium"/>
              <a:cs typeface="Roboto Medium"/>
              <a:sym typeface="Roboto Medium"/>
            </a:endParaRPr>
          </a:p>
        </p:txBody>
      </p:sp>
      <p:sp>
        <p:nvSpPr>
          <p:cNvPr id="2268" name="Google Shape;2268;p124"/>
          <p:cNvSpPr txBox="1"/>
          <p:nvPr/>
        </p:nvSpPr>
        <p:spPr>
          <a:xfrm>
            <a:off x="7143675" y="3020625"/>
            <a:ext cx="19779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 /</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Systems</a:t>
            </a:r>
            <a:endParaRPr sz="1600">
              <a:solidFill>
                <a:schemeClr val="dk1"/>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Administrator</a:t>
            </a:r>
            <a:endParaRPr sz="1600">
              <a:solidFill>
                <a:schemeClr val="dk1"/>
              </a:solidFill>
              <a:latin typeface="Roboto Medium"/>
              <a:ea typeface="Roboto Medium"/>
              <a:cs typeface="Roboto Medium"/>
              <a:sym typeface="Roboto Medium"/>
            </a:endParaRPr>
          </a:p>
        </p:txBody>
      </p:sp>
      <p:sp>
        <p:nvSpPr>
          <p:cNvPr id="2269" name="Google Shape;2269;p124"/>
          <p:cNvSpPr/>
          <p:nvPr/>
        </p:nvSpPr>
        <p:spPr>
          <a:xfrm>
            <a:off x="5878529" y="-915896"/>
            <a:ext cx="1673100" cy="1449600"/>
          </a:xfrm>
          <a:prstGeom prst="hexagon">
            <a:avLst>
              <a:gd fmla="val 25000" name="adj"/>
              <a:gd fmla="val 115470" name="vf"/>
            </a:avLst>
          </a:prstGeom>
          <a:solidFill>
            <a:srgbClr val="EEEEEE">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3" name="Shape 2273"/>
        <p:cNvGrpSpPr/>
        <p:nvPr/>
      </p:nvGrpSpPr>
      <p:grpSpPr>
        <a:xfrm>
          <a:off x="0" y="0"/>
          <a:ext cx="0" cy="0"/>
          <a:chOff x="0" y="0"/>
          <a:chExt cx="0" cy="0"/>
        </a:xfrm>
      </p:grpSpPr>
      <p:pic>
        <p:nvPicPr>
          <p:cNvPr id="2274" name="Google Shape;2274;p125"/>
          <p:cNvPicPr preferRelativeResize="0"/>
          <p:nvPr/>
        </p:nvPicPr>
        <p:blipFill rotWithShape="1">
          <a:blip r:embed="rId3">
            <a:alphaModFix/>
          </a:blip>
          <a:srcRect b="4379" l="0" r="9444" t="11247"/>
          <a:stretch/>
        </p:blipFill>
        <p:spPr>
          <a:xfrm>
            <a:off x="0" y="0"/>
            <a:ext cx="9144000" cy="5143501"/>
          </a:xfrm>
          <a:prstGeom prst="rect">
            <a:avLst/>
          </a:prstGeom>
          <a:noFill/>
          <a:ln>
            <a:noFill/>
          </a:ln>
        </p:spPr>
      </p:pic>
      <p:sp>
        <p:nvSpPr>
          <p:cNvPr id="2275" name="Google Shape;2275;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Stat Reference: </a:t>
            </a:r>
            <a:r>
              <a:rPr lang="en" u="sng">
                <a:solidFill>
                  <a:schemeClr val="hlink"/>
                </a:solidFill>
                <a:hlinkClick r:id="rId4"/>
              </a:rPr>
              <a:t>https://www.ziprecruiter.com/Salaries/Information-Security-Analyst-Salary</a:t>
            </a:r>
            <a:endParaRPr/>
          </a:p>
        </p:txBody>
      </p:sp>
      <p:sp>
        <p:nvSpPr>
          <p:cNvPr id="2276" name="Google Shape;2276;p125"/>
          <p:cNvSpPr txBox="1"/>
          <p:nvPr>
            <p:ph type="title"/>
          </p:nvPr>
        </p:nvSpPr>
        <p:spPr>
          <a:xfrm>
            <a:off x="-164150" y="533025"/>
            <a:ext cx="4446600" cy="24309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1500"/>
              </a:spcAft>
              <a:buNone/>
            </a:pPr>
            <a:r>
              <a:rPr lang="en" sz="2100"/>
              <a:t>As of </a:t>
            </a:r>
            <a:r>
              <a:rPr lang="en" sz="2100">
                <a:solidFill>
                  <a:schemeClr val="dk1"/>
                </a:solidFill>
              </a:rPr>
              <a:t>Dec 10, 2019</a:t>
            </a:r>
            <a:r>
              <a:rPr lang="en" sz="2100"/>
              <a:t>, the average annual pay for an Information Security Analyst </a:t>
            </a:r>
            <a:br>
              <a:rPr lang="en" sz="2100"/>
            </a:br>
            <a:r>
              <a:rPr lang="en" sz="2100"/>
              <a:t>in the United States is </a:t>
            </a:r>
            <a:br>
              <a:rPr lang="en" sz="2100"/>
            </a:br>
            <a:r>
              <a:rPr lang="en" sz="4800">
                <a:solidFill>
                  <a:srgbClr val="FF0000"/>
                </a:solidFill>
                <a:latin typeface="Arial"/>
                <a:ea typeface="Arial"/>
                <a:cs typeface="Arial"/>
                <a:sym typeface="Arial"/>
              </a:rPr>
              <a:t>$</a:t>
            </a:r>
            <a:r>
              <a:rPr lang="en" sz="4800">
                <a:solidFill>
                  <a:srgbClr val="FF0000"/>
                </a:solidFill>
              </a:rPr>
              <a:t>98,735</a:t>
            </a:r>
            <a:r>
              <a:rPr lang="en" sz="2100"/>
              <a:t>. </a:t>
            </a:r>
            <a:endParaRPr sz="2100"/>
          </a:p>
        </p:txBody>
      </p:sp>
      <p:sp>
        <p:nvSpPr>
          <p:cNvPr id="2277" name="Google Shape;227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1" name="Shape 2281"/>
        <p:cNvGrpSpPr/>
        <p:nvPr/>
      </p:nvGrpSpPr>
      <p:grpSpPr>
        <a:xfrm>
          <a:off x="0" y="0"/>
          <a:ext cx="0" cy="0"/>
          <a:chOff x="0" y="0"/>
          <a:chExt cx="0" cy="0"/>
        </a:xfrm>
      </p:grpSpPr>
      <p:pic>
        <p:nvPicPr>
          <p:cNvPr id="2282" name="Google Shape;2282;p126"/>
          <p:cNvPicPr preferRelativeResize="0"/>
          <p:nvPr/>
        </p:nvPicPr>
        <p:blipFill rotWithShape="1">
          <a:blip r:embed="rId3">
            <a:alphaModFix/>
          </a:blip>
          <a:srcRect b="0" l="0" r="2419" t="0"/>
          <a:stretch/>
        </p:blipFill>
        <p:spPr>
          <a:xfrm>
            <a:off x="-66500" y="0"/>
            <a:ext cx="9210498" cy="5143500"/>
          </a:xfrm>
          <a:prstGeom prst="rect">
            <a:avLst/>
          </a:prstGeom>
          <a:noFill/>
          <a:ln>
            <a:noFill/>
          </a:ln>
        </p:spPr>
      </p:pic>
      <p:sp>
        <p:nvSpPr>
          <p:cNvPr id="2283" name="Google Shape;2283;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When Should You Take The Exam?</a:t>
            </a:r>
            <a:endParaRPr/>
          </a:p>
        </p:txBody>
      </p:sp>
      <p:sp>
        <p:nvSpPr>
          <p:cNvPr id="2284" name="Google Shape;2284;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5" name="Google Shape;2285;p126"/>
          <p:cNvSpPr txBox="1"/>
          <p:nvPr>
            <p:ph idx="3" type="body"/>
          </p:nvPr>
        </p:nvSpPr>
        <p:spPr>
          <a:xfrm>
            <a:off x="175" y="880550"/>
            <a:ext cx="6386400" cy="40260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rPr>
              <a:t>Security +</a:t>
            </a:r>
            <a:r>
              <a:rPr lang="en" sz="1800">
                <a:solidFill>
                  <a:srgbClr val="24292E"/>
                </a:solidFill>
              </a:rPr>
              <a:t> is considered an </a:t>
            </a:r>
            <a:r>
              <a:rPr lang="en" sz="1800">
                <a:solidFill>
                  <a:srgbClr val="24292E"/>
                </a:solidFill>
                <a:latin typeface="Roboto Medium"/>
                <a:ea typeface="Roboto Medium"/>
                <a:cs typeface="Roboto Medium"/>
                <a:sym typeface="Roboto Medium"/>
              </a:rPr>
              <a:t>entry-level exam</a:t>
            </a:r>
            <a:r>
              <a:rPr lang="en" sz="1800">
                <a:solidFill>
                  <a:srgbClr val="24292E"/>
                </a:solidFill>
              </a:rPr>
              <a:t>. </a:t>
            </a:r>
            <a:br>
              <a:rPr lang="en" sz="1800">
                <a:solidFill>
                  <a:srgbClr val="24292E"/>
                </a:solidFill>
              </a:rPr>
            </a:br>
            <a:r>
              <a:rPr lang="en" sz="1800">
                <a:solidFill>
                  <a:srgbClr val="24292E"/>
                </a:solidFill>
              </a:rPr>
              <a:t>The skills we’ll learn in this course will offer </a:t>
            </a:r>
            <a:br>
              <a:rPr lang="en" sz="1800">
                <a:solidFill>
                  <a:srgbClr val="24292E"/>
                </a:solidFill>
              </a:rPr>
            </a:br>
            <a:r>
              <a:rPr lang="en" sz="1800">
                <a:solidFill>
                  <a:srgbClr val="24292E"/>
                </a:solidFill>
              </a:rPr>
              <a:t>strong foundations for many topics covered </a:t>
            </a:r>
            <a:br>
              <a:rPr lang="en" sz="1800">
                <a:solidFill>
                  <a:srgbClr val="24292E"/>
                </a:solidFill>
              </a:rPr>
            </a:br>
            <a:r>
              <a:rPr lang="en" sz="1800">
                <a:solidFill>
                  <a:srgbClr val="24292E"/>
                </a:solidFill>
              </a:rPr>
              <a:t>on the exam. </a:t>
            </a:r>
            <a:endParaRPr sz="1800">
              <a:solidFill>
                <a:srgbClr val="24292E"/>
              </a:solidFill>
            </a:endParaRPr>
          </a:p>
          <a:p>
            <a:pPr indent="0" lvl="0" marL="0" rtl="0" algn="l">
              <a:lnSpc>
                <a:spcPct val="115000"/>
              </a:lnSpc>
              <a:spcBef>
                <a:spcPts val="1200"/>
              </a:spcBef>
              <a:spcAft>
                <a:spcPts val="0"/>
              </a:spcAft>
              <a:buNone/>
            </a:pPr>
            <a:r>
              <a:rPr lang="en" sz="1800">
                <a:solidFill>
                  <a:srgbClr val="24292E"/>
                </a:solidFill>
              </a:rPr>
              <a:t>However, the Sec+ exam is broad and will </a:t>
            </a:r>
            <a:br>
              <a:rPr lang="en" sz="1800">
                <a:solidFill>
                  <a:srgbClr val="24292E"/>
                </a:solidFill>
              </a:rPr>
            </a:br>
            <a:r>
              <a:rPr lang="en" sz="1800">
                <a:solidFill>
                  <a:srgbClr val="24292E"/>
                </a:solidFill>
              </a:rPr>
              <a:t>require additional knowledge in areas that </a:t>
            </a:r>
            <a:br>
              <a:rPr lang="en" sz="1800">
                <a:solidFill>
                  <a:srgbClr val="24292E"/>
                </a:solidFill>
              </a:rPr>
            </a:br>
            <a:r>
              <a:rPr lang="en" sz="1800">
                <a:solidFill>
                  <a:srgbClr val="24292E"/>
                </a:solidFill>
              </a:rPr>
              <a:t>aren’t covered in this program.</a:t>
            </a:r>
            <a:endParaRPr sz="1800">
              <a:solidFill>
                <a:srgbClr val="24292E"/>
              </a:solidFill>
            </a:endParaRPr>
          </a:p>
          <a:p>
            <a:pPr indent="0" lvl="0" marL="0" rtl="0" algn="l">
              <a:lnSpc>
                <a:spcPct val="115000"/>
              </a:lnSpc>
              <a:spcBef>
                <a:spcPts val="1200"/>
              </a:spcBef>
              <a:spcAft>
                <a:spcPts val="1200"/>
              </a:spcAft>
              <a:buNone/>
            </a:pPr>
            <a:r>
              <a:rPr lang="en" sz="1800">
                <a:solidFill>
                  <a:srgbClr val="24292E"/>
                </a:solidFill>
              </a:rPr>
              <a:t>The </a:t>
            </a:r>
            <a:r>
              <a:rPr lang="en" sz="1800">
                <a:solidFill>
                  <a:srgbClr val="24292E"/>
                </a:solidFill>
                <a:latin typeface="Roboto Medium"/>
                <a:ea typeface="Roboto Medium"/>
                <a:cs typeface="Roboto Medium"/>
                <a:sym typeface="Roboto Medium"/>
              </a:rPr>
              <a:t>CompTIA CertMaster</a:t>
            </a:r>
            <a:r>
              <a:rPr lang="en" sz="1800">
                <a:solidFill>
                  <a:srgbClr val="24292E"/>
                </a:solidFill>
              </a:rPr>
              <a:t> tool will provide </a:t>
            </a:r>
            <a:br>
              <a:rPr lang="en" sz="1800">
                <a:solidFill>
                  <a:srgbClr val="24292E"/>
                </a:solidFill>
              </a:rPr>
            </a:br>
            <a:r>
              <a:rPr lang="en" sz="1800">
                <a:solidFill>
                  <a:srgbClr val="24292E"/>
                </a:solidFill>
              </a:rPr>
              <a:t>the material needed to cover these </a:t>
            </a:r>
            <a:br>
              <a:rPr lang="en" sz="1800">
                <a:solidFill>
                  <a:srgbClr val="24292E"/>
                </a:solidFill>
              </a:rPr>
            </a:br>
            <a:r>
              <a:rPr lang="en" sz="1800">
                <a:solidFill>
                  <a:srgbClr val="24292E"/>
                </a:solidFill>
              </a:rPr>
              <a:t>gaps and master the exam.</a:t>
            </a:r>
            <a:endParaRPr sz="1800"/>
          </a:p>
        </p:txBody>
      </p:sp>
      <p:cxnSp>
        <p:nvCxnSpPr>
          <p:cNvPr id="2286" name="Google Shape;2286;p126"/>
          <p:cNvCxnSpPr/>
          <p:nvPr/>
        </p:nvCxnSpPr>
        <p:spPr>
          <a:xfrm>
            <a:off x="274375" y="640080"/>
            <a:ext cx="5007600" cy="0"/>
          </a:xfrm>
          <a:prstGeom prst="straightConnector1">
            <a:avLst/>
          </a:prstGeom>
          <a:noFill/>
          <a:ln cap="flat" cmpd="sng" w="9525">
            <a:solidFill>
              <a:schemeClr val="dk2"/>
            </a:solidFill>
            <a:prstDash val="solid"/>
            <a:round/>
            <a:headEnd len="med" w="med" type="none"/>
            <a:tailEnd len="med" w="med" type="none"/>
          </a:ln>
        </p:spPr>
      </p:cxnSp>
      <p:cxnSp>
        <p:nvCxnSpPr>
          <p:cNvPr id="2287" name="Google Shape;2287;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Google Shape;2292;p127"/>
          <p:cNvSpPr/>
          <p:nvPr/>
        </p:nvSpPr>
        <p:spPr>
          <a:xfrm>
            <a:off x="-12300" y="0"/>
            <a:ext cx="9168600" cy="5143500"/>
          </a:xfrm>
          <a:prstGeom prst="rect">
            <a:avLst/>
          </a:prstGeom>
          <a:solidFill>
            <a:srgbClr val="403C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94" name="Google Shape;2294;p127"/>
          <p:cNvSpPr txBox="1"/>
          <p:nvPr>
            <p:ph idx="3" type="body"/>
          </p:nvPr>
        </p:nvSpPr>
        <p:spPr>
          <a:xfrm>
            <a:off x="175" y="776800"/>
            <a:ext cx="6162000" cy="4129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FFFFFF"/>
                </a:solidFill>
              </a:rPr>
              <a:t>This course focuses on providing relevant hands-on experience of the most prominent and useful concepts, tools, and technologies used in security and networking. </a:t>
            </a:r>
            <a:r>
              <a:rPr i="1" lang="en" sz="1800">
                <a:solidFill>
                  <a:srgbClr val="FFFFFF"/>
                </a:solidFill>
              </a:rPr>
              <a:t>It is not a test prep course</a:t>
            </a:r>
            <a:r>
              <a:rPr lang="en" sz="1800">
                <a:solidFill>
                  <a:srgbClr val="FFFFFF"/>
                </a:solidFill>
              </a:rPr>
              <a:t>.</a:t>
            </a:r>
            <a:endParaRPr sz="1800">
              <a:solidFill>
                <a:srgbClr val="FFFFFF"/>
              </a:solidFill>
            </a:endParaRPr>
          </a:p>
          <a:p>
            <a:pPr indent="0" lvl="0" marL="0" rtl="0" algn="l">
              <a:lnSpc>
                <a:spcPct val="115000"/>
              </a:lnSpc>
              <a:spcBef>
                <a:spcPts val="1200"/>
              </a:spcBef>
              <a:spcAft>
                <a:spcPts val="0"/>
              </a:spcAft>
              <a:buNone/>
            </a:pPr>
            <a:r>
              <a:rPr lang="en">
                <a:solidFill>
                  <a:srgbClr val="FFFFFF"/>
                </a:solidFill>
              </a:rPr>
              <a:t>Some topics on the Security+ exam are not covered in this course because they are highly specific, and relevant only to certain subfields of cybersecurity. </a:t>
            </a:r>
            <a:endParaRPr>
              <a:solidFill>
                <a:srgbClr val="FFFFFF"/>
              </a:solidFill>
            </a:endParaRPr>
          </a:p>
          <a:p>
            <a:pPr indent="0" lvl="0" marL="548640" rtl="0" algn="l">
              <a:lnSpc>
                <a:spcPct val="115000"/>
              </a:lnSpc>
              <a:spcBef>
                <a:spcPts val="1200"/>
              </a:spcBef>
              <a:spcAft>
                <a:spcPts val="0"/>
              </a:spcAft>
              <a:buNone/>
            </a:pPr>
            <a:r>
              <a:rPr lang="en">
                <a:solidFill>
                  <a:srgbClr val="FFFFFF"/>
                </a:solidFill>
              </a:rPr>
              <a:t>Therefore, while this course and exam share many overlapping coverage of topics, more niche topics that the exam covers will require additional study.  </a:t>
            </a:r>
            <a:endParaRPr>
              <a:solidFill>
                <a:srgbClr val="FFFFFF"/>
              </a:solidFill>
            </a:endParaRPr>
          </a:p>
          <a:p>
            <a:pPr indent="0" lvl="0" marL="548640" rtl="0" algn="l">
              <a:lnSpc>
                <a:spcPct val="115000"/>
              </a:lnSpc>
              <a:spcBef>
                <a:spcPts val="1200"/>
              </a:spcBef>
              <a:spcAft>
                <a:spcPts val="0"/>
              </a:spcAft>
              <a:buNone/>
            </a:pPr>
            <a:r>
              <a:rPr b="1" lang="en">
                <a:solidFill>
                  <a:srgbClr val="FFFFFF"/>
                </a:solidFill>
              </a:rPr>
              <a:t>For example</a:t>
            </a:r>
            <a:r>
              <a:rPr lang="en">
                <a:solidFill>
                  <a:srgbClr val="FFFFFF"/>
                </a:solidFill>
              </a:rPr>
              <a:t>, the TACACS+ protocol appears on the Security+ exam, but only engineers who work specifically with Cisco devices will ever use it.</a:t>
            </a:r>
            <a:endParaRPr>
              <a:solidFill>
                <a:srgbClr val="FFFFFF"/>
              </a:solidFill>
            </a:endParaRPr>
          </a:p>
          <a:p>
            <a:pPr indent="0" lvl="0" marL="0" rtl="0" algn="l">
              <a:lnSpc>
                <a:spcPct val="115000"/>
              </a:lnSpc>
              <a:spcBef>
                <a:spcPts val="1200"/>
              </a:spcBef>
              <a:spcAft>
                <a:spcPts val="0"/>
              </a:spcAft>
              <a:buNone/>
            </a:pPr>
            <a:r>
              <a:t/>
            </a:r>
            <a:endParaRPr sz="1600">
              <a:solidFill>
                <a:srgbClr val="FFFFFF"/>
              </a:solidFill>
            </a:endParaRPr>
          </a:p>
          <a:p>
            <a:pPr indent="0" lvl="0" marL="0" rtl="0" algn="l">
              <a:spcBef>
                <a:spcPts val="1200"/>
              </a:spcBef>
              <a:spcAft>
                <a:spcPts val="800"/>
              </a:spcAft>
              <a:buNone/>
            </a:pPr>
            <a:r>
              <a:t/>
            </a:r>
            <a:endParaRPr>
              <a:solidFill>
                <a:srgbClr val="FFFFFF"/>
              </a:solidFill>
            </a:endParaRPr>
          </a:p>
        </p:txBody>
      </p:sp>
      <p:pic>
        <p:nvPicPr>
          <p:cNvPr id="2295" name="Google Shape;2295;p127"/>
          <p:cNvPicPr preferRelativeResize="0"/>
          <p:nvPr/>
        </p:nvPicPr>
        <p:blipFill rotWithShape="1">
          <a:blip r:embed="rId3">
            <a:alphaModFix/>
          </a:blip>
          <a:srcRect b="3356" l="25466" r="21863" t="-917"/>
          <a:stretch/>
        </p:blipFill>
        <p:spPr>
          <a:xfrm>
            <a:off x="5948250" y="466800"/>
            <a:ext cx="3195750" cy="4439501"/>
          </a:xfrm>
          <a:prstGeom prst="rect">
            <a:avLst/>
          </a:prstGeom>
          <a:noFill/>
          <a:ln>
            <a:noFill/>
          </a:ln>
        </p:spPr>
      </p:pic>
      <p:sp>
        <p:nvSpPr>
          <p:cNvPr id="2296" name="Google Shape;2296;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Why Don’t We Cover Everything on the Sec+ exam?</a:t>
            </a:r>
            <a:endParaRPr>
              <a:solidFill>
                <a:srgbClr val="FFFFFF"/>
              </a:solidFill>
            </a:endParaRPr>
          </a:p>
        </p:txBody>
      </p:sp>
      <p:cxnSp>
        <p:nvCxnSpPr>
          <p:cNvPr id="2297" name="Google Shape;2297;p127"/>
          <p:cNvCxnSpPr/>
          <p:nvPr/>
        </p:nvCxnSpPr>
        <p:spPr>
          <a:xfrm>
            <a:off x="274375" y="640080"/>
            <a:ext cx="8595600" cy="10200"/>
          </a:xfrm>
          <a:prstGeom prst="straightConnector1">
            <a:avLst/>
          </a:prstGeom>
          <a:noFill/>
          <a:ln cap="flat" cmpd="sng" w="9525">
            <a:solidFill>
              <a:srgbClr val="B7B7B7"/>
            </a:solidFill>
            <a:prstDash val="solid"/>
            <a:round/>
            <a:headEnd len="med" w="med" type="none"/>
            <a:tailEnd len="med" w="med" type="none"/>
          </a:ln>
        </p:spPr>
      </p:cxnSp>
      <p:cxnSp>
        <p:nvCxnSpPr>
          <p:cNvPr id="2298" name="Google Shape;2298;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299" name="Google Shape;2299;p127"/>
          <p:cNvPicPr preferRelativeResize="0"/>
          <p:nvPr/>
        </p:nvPicPr>
        <p:blipFill rotWithShape="1">
          <a:blip r:embed="rId4">
            <a:alphaModFix amt="76000"/>
          </a:blip>
          <a:srcRect b="1765" l="0" r="0" t="1774"/>
          <a:stretch/>
        </p:blipFill>
        <p:spPr>
          <a:xfrm>
            <a:off x="513501" y="3034676"/>
            <a:ext cx="406275" cy="313900"/>
          </a:xfrm>
          <a:prstGeom prst="rect">
            <a:avLst/>
          </a:prstGeom>
          <a:noFill/>
          <a:ln>
            <a:noFill/>
          </a:ln>
        </p:spPr>
      </p:pic>
      <p:pic>
        <p:nvPicPr>
          <p:cNvPr id="2300" name="Google Shape;2300;p127"/>
          <p:cNvPicPr preferRelativeResize="0"/>
          <p:nvPr/>
        </p:nvPicPr>
        <p:blipFill rotWithShape="1">
          <a:blip r:embed="rId4">
            <a:alphaModFix amt="76000"/>
          </a:blip>
          <a:srcRect b="1765" l="0" r="0" t="1774"/>
          <a:stretch/>
        </p:blipFill>
        <p:spPr>
          <a:xfrm>
            <a:off x="513501" y="3906301"/>
            <a:ext cx="406275" cy="313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2304" name="Shape 2304"/>
        <p:cNvGrpSpPr/>
        <p:nvPr/>
      </p:nvGrpSpPr>
      <p:grpSpPr>
        <a:xfrm>
          <a:off x="0" y="0"/>
          <a:ext cx="0" cy="0"/>
          <a:chOff x="0" y="0"/>
          <a:chExt cx="0" cy="0"/>
        </a:xfrm>
      </p:grpSpPr>
      <p:sp>
        <p:nvSpPr>
          <p:cNvPr id="2305" name="Google Shape;2305;p128"/>
          <p:cNvSpPr/>
          <p:nvPr/>
        </p:nvSpPr>
        <p:spPr>
          <a:xfrm>
            <a:off x="431625"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28"/>
          <p:cNvSpPr/>
          <p:nvPr/>
        </p:nvSpPr>
        <p:spPr>
          <a:xfrm>
            <a:off x="2547375"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28"/>
          <p:cNvSpPr/>
          <p:nvPr/>
        </p:nvSpPr>
        <p:spPr>
          <a:xfrm>
            <a:off x="4644450"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8"/>
          <p:cNvSpPr/>
          <p:nvPr/>
        </p:nvSpPr>
        <p:spPr>
          <a:xfrm>
            <a:off x="6758800"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Security + Specs</a:t>
            </a:r>
            <a:endParaRPr/>
          </a:p>
        </p:txBody>
      </p:sp>
      <p:sp>
        <p:nvSpPr>
          <p:cNvPr id="2310" name="Google Shape;2310;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Security + Certification is obtained through passing the CompTIA administered  Security + exam. </a:t>
            </a:r>
            <a:endParaRPr/>
          </a:p>
        </p:txBody>
      </p:sp>
      <p:sp>
        <p:nvSpPr>
          <p:cNvPr id="2311" name="Google Shape;2311;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12" name="Google Shape;2312;p128"/>
          <p:cNvPicPr preferRelativeResize="0"/>
          <p:nvPr/>
        </p:nvPicPr>
        <p:blipFill>
          <a:blip r:embed="rId3">
            <a:alphaModFix/>
          </a:blip>
          <a:stretch>
            <a:fillRect/>
          </a:stretch>
        </p:blipFill>
        <p:spPr>
          <a:xfrm>
            <a:off x="152400" y="1486275"/>
            <a:ext cx="8839199" cy="3025417"/>
          </a:xfrm>
          <a:prstGeom prst="rect">
            <a:avLst/>
          </a:prstGeom>
          <a:noFill/>
          <a:ln>
            <a:noFill/>
          </a:ln>
        </p:spPr>
      </p:pic>
      <p:sp>
        <p:nvSpPr>
          <p:cNvPr id="2313" name="Google Shape;2313;p128"/>
          <p:cNvSpPr txBox="1"/>
          <p:nvPr>
            <p:ph idx="1" type="subTitle"/>
          </p:nvPr>
        </p:nvSpPr>
        <p:spPr>
          <a:xfrm>
            <a:off x="521400"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Light"/>
                <a:ea typeface="Roboto Light"/>
                <a:cs typeface="Roboto Light"/>
                <a:sym typeface="Roboto Light"/>
              </a:rPr>
              <a:t>There are 90 multiple-choice and performance based questions. </a:t>
            </a:r>
            <a:endParaRPr sz="1600">
              <a:latin typeface="Roboto Light"/>
              <a:ea typeface="Roboto Light"/>
              <a:cs typeface="Roboto Light"/>
              <a:sym typeface="Roboto Light"/>
            </a:endParaRPr>
          </a:p>
        </p:txBody>
      </p:sp>
      <p:sp>
        <p:nvSpPr>
          <p:cNvPr id="2314" name="Google Shape;2314;p128"/>
          <p:cNvSpPr txBox="1"/>
          <p:nvPr>
            <p:ph idx="2" type="subTitle"/>
          </p:nvPr>
        </p:nvSpPr>
        <p:spPr>
          <a:xfrm>
            <a:off x="2770875"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The exam lasts 90 minutes.</a:t>
            </a:r>
            <a:endParaRPr sz="1600">
              <a:latin typeface="Roboto Light"/>
              <a:ea typeface="Roboto Light"/>
              <a:cs typeface="Roboto Light"/>
              <a:sym typeface="Roboto Light"/>
            </a:endParaRPr>
          </a:p>
        </p:txBody>
      </p:sp>
      <p:sp>
        <p:nvSpPr>
          <p:cNvPr id="2315" name="Google Shape;2315;p128"/>
          <p:cNvSpPr txBox="1"/>
          <p:nvPr>
            <p:ph idx="3" type="subTitle"/>
          </p:nvPr>
        </p:nvSpPr>
        <p:spPr>
          <a:xfrm>
            <a:off x="4867950"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Light"/>
                <a:ea typeface="Roboto Light"/>
                <a:cs typeface="Roboto Light"/>
                <a:sym typeface="Roboto Light"/>
              </a:rPr>
              <a:t>The cost of the exam is </a:t>
            </a:r>
            <a:r>
              <a:rPr lang="en" sz="1500">
                <a:solidFill>
                  <a:schemeClr val="dk1"/>
                </a:solidFill>
                <a:latin typeface="Comfortaa Regular"/>
                <a:ea typeface="Comfortaa Regular"/>
                <a:cs typeface="Comfortaa Regular"/>
                <a:sym typeface="Comfortaa Regular"/>
              </a:rPr>
              <a:t>$</a:t>
            </a:r>
            <a:r>
              <a:rPr lang="en" sz="1600">
                <a:solidFill>
                  <a:schemeClr val="dk1"/>
                </a:solidFill>
                <a:latin typeface="Roboto Light"/>
                <a:ea typeface="Roboto Light"/>
                <a:cs typeface="Roboto Light"/>
                <a:sym typeface="Roboto Light"/>
              </a:rPr>
              <a:t>339.</a:t>
            </a:r>
            <a:endParaRPr sz="1600">
              <a:latin typeface="Roboto Light"/>
              <a:ea typeface="Roboto Light"/>
              <a:cs typeface="Roboto Light"/>
              <a:sym typeface="Roboto Light"/>
            </a:endParaRPr>
          </a:p>
        </p:txBody>
      </p:sp>
      <p:sp>
        <p:nvSpPr>
          <p:cNvPr id="2316" name="Google Shape;2316;p128"/>
          <p:cNvSpPr txBox="1"/>
          <p:nvPr>
            <p:ph idx="4" type="subTitle"/>
          </p:nvPr>
        </p:nvSpPr>
        <p:spPr>
          <a:xfrm>
            <a:off x="6965025"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The exam is vendor-neutral.</a:t>
            </a:r>
            <a:endParaRPr sz="1600">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0" name="Shape 2320"/>
        <p:cNvGrpSpPr/>
        <p:nvPr/>
      </p:nvGrpSpPr>
      <p:grpSpPr>
        <a:xfrm>
          <a:off x="0" y="0"/>
          <a:ext cx="0" cy="0"/>
          <a:chOff x="0" y="0"/>
          <a:chExt cx="0" cy="0"/>
        </a:xfrm>
      </p:grpSpPr>
      <p:sp>
        <p:nvSpPr>
          <p:cNvPr id="2321" name="Google Shape;2321;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 Exam Topics Breakdown</a:t>
            </a:r>
            <a:endParaRPr/>
          </a:p>
        </p:txBody>
      </p:sp>
      <p:sp>
        <p:nvSpPr>
          <p:cNvPr id="2322" name="Google Shape;2322;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23" name="Google Shape;2323;p129" title="Points scored"/>
          <p:cNvPicPr preferRelativeResize="0"/>
          <p:nvPr/>
        </p:nvPicPr>
        <p:blipFill>
          <a:blip r:embed="rId3">
            <a:alphaModFix/>
          </a:blip>
          <a:stretch>
            <a:fillRect/>
          </a:stretch>
        </p:blipFill>
        <p:spPr>
          <a:xfrm>
            <a:off x="2504907" y="751725"/>
            <a:ext cx="6489267" cy="4012525"/>
          </a:xfrm>
          <a:prstGeom prst="rect">
            <a:avLst/>
          </a:prstGeom>
          <a:noFill/>
          <a:ln>
            <a:noFill/>
          </a:ln>
        </p:spPr>
      </p:pic>
      <p:sp>
        <p:nvSpPr>
          <p:cNvPr id="2324" name="Google Shape;2324;p129"/>
          <p:cNvSpPr txBox="1"/>
          <p:nvPr/>
        </p:nvSpPr>
        <p:spPr>
          <a:xfrm>
            <a:off x="265675" y="1219500"/>
            <a:ext cx="2384100" cy="3621000"/>
          </a:xfrm>
          <a:prstGeom prst="rect">
            <a:avLst/>
          </a:prstGeom>
          <a:noFill/>
          <a:ln>
            <a:noFill/>
          </a:ln>
        </p:spPr>
        <p:txBody>
          <a:bodyPr anchorCtr="0" anchor="t" bIns="91425" lIns="91425" spcFirstLastPara="1" rIns="91425" wrap="square" tIns="91425">
            <a:noAutofit/>
          </a:bodyPr>
          <a:lstStyle/>
          <a:p>
            <a:pPr indent="-186690" lvl="0" marL="320040" rtl="0" algn="l">
              <a:spcBef>
                <a:spcPts val="0"/>
              </a:spcBef>
              <a:spcAft>
                <a:spcPts val="0"/>
              </a:spcAft>
              <a:buClr>
                <a:srgbClr val="3C78D8"/>
              </a:buClr>
              <a:buSzPts val="1500"/>
              <a:buFont typeface="Roboto Medium"/>
              <a:buAutoNum type="arabicPeriod"/>
            </a:pPr>
            <a:r>
              <a:rPr lang="en" sz="1500">
                <a:solidFill>
                  <a:srgbClr val="3C78D8"/>
                </a:solidFill>
                <a:latin typeface="Roboto Medium"/>
                <a:ea typeface="Roboto Medium"/>
                <a:cs typeface="Roboto Medium"/>
                <a:sym typeface="Roboto Medium"/>
              </a:rPr>
              <a:t>Threats, Attacks, </a:t>
            </a:r>
            <a:br>
              <a:rPr lang="en" sz="1500">
                <a:solidFill>
                  <a:srgbClr val="3C78D8"/>
                </a:solidFill>
                <a:latin typeface="Roboto Medium"/>
                <a:ea typeface="Roboto Medium"/>
                <a:cs typeface="Roboto Medium"/>
                <a:sym typeface="Roboto Medium"/>
              </a:rPr>
            </a:br>
            <a:r>
              <a:rPr lang="en" sz="1500">
                <a:solidFill>
                  <a:srgbClr val="3C78D8"/>
                </a:solidFill>
                <a:latin typeface="Roboto Medium"/>
                <a:ea typeface="Roboto Medium"/>
                <a:cs typeface="Roboto Medium"/>
                <a:sym typeface="Roboto Medium"/>
              </a:rPr>
              <a:t>and Vulnerabilities</a:t>
            </a:r>
            <a:endParaRPr sz="1500">
              <a:solidFill>
                <a:srgbClr val="3C78D8"/>
              </a:solidFill>
              <a:latin typeface="Roboto Medium"/>
              <a:ea typeface="Roboto Medium"/>
              <a:cs typeface="Roboto Medium"/>
              <a:sym typeface="Roboto Medium"/>
            </a:endParaRPr>
          </a:p>
          <a:p>
            <a:pPr indent="-186690" lvl="0" marL="320040" rtl="0" algn="l">
              <a:spcBef>
                <a:spcPts val="1000"/>
              </a:spcBef>
              <a:spcAft>
                <a:spcPts val="0"/>
              </a:spcAft>
              <a:buClr>
                <a:srgbClr val="CC0000"/>
              </a:buClr>
              <a:buSzPts val="1500"/>
              <a:buFont typeface="Roboto Medium"/>
              <a:buAutoNum type="arabicPeriod"/>
            </a:pPr>
            <a:r>
              <a:rPr lang="en" sz="1500">
                <a:solidFill>
                  <a:srgbClr val="CC0000"/>
                </a:solidFill>
                <a:latin typeface="Roboto Medium"/>
                <a:ea typeface="Roboto Medium"/>
                <a:cs typeface="Roboto Medium"/>
                <a:sym typeface="Roboto Medium"/>
              </a:rPr>
              <a:t>Technologies </a:t>
            </a:r>
            <a:br>
              <a:rPr lang="en" sz="1500">
                <a:solidFill>
                  <a:srgbClr val="CC0000"/>
                </a:solidFill>
                <a:latin typeface="Roboto Medium"/>
                <a:ea typeface="Roboto Medium"/>
                <a:cs typeface="Roboto Medium"/>
                <a:sym typeface="Roboto Medium"/>
              </a:rPr>
            </a:br>
            <a:r>
              <a:rPr lang="en" sz="1500">
                <a:solidFill>
                  <a:srgbClr val="CC0000"/>
                </a:solidFill>
                <a:latin typeface="Roboto Medium"/>
                <a:ea typeface="Roboto Medium"/>
                <a:cs typeface="Roboto Medium"/>
                <a:sym typeface="Roboto Medium"/>
              </a:rPr>
              <a:t>and Tools</a:t>
            </a:r>
            <a:endParaRPr sz="1500">
              <a:solidFill>
                <a:srgbClr val="CC0000"/>
              </a:solidFill>
              <a:latin typeface="Roboto Medium"/>
              <a:ea typeface="Roboto Medium"/>
              <a:cs typeface="Roboto Medium"/>
              <a:sym typeface="Roboto Medium"/>
            </a:endParaRPr>
          </a:p>
          <a:p>
            <a:pPr indent="-186690" lvl="0" marL="320040" rtl="0" algn="l">
              <a:spcBef>
                <a:spcPts val="1000"/>
              </a:spcBef>
              <a:spcAft>
                <a:spcPts val="0"/>
              </a:spcAft>
              <a:buClr>
                <a:srgbClr val="F1AF2A"/>
              </a:buClr>
              <a:buSzPts val="1500"/>
              <a:buFont typeface="Roboto Medium"/>
              <a:buAutoNum type="arabicPeriod"/>
            </a:pPr>
            <a:r>
              <a:rPr lang="en" sz="1500">
                <a:solidFill>
                  <a:srgbClr val="F1AF2A"/>
                </a:solidFill>
                <a:latin typeface="Roboto Medium"/>
                <a:ea typeface="Roboto Medium"/>
                <a:cs typeface="Roboto Medium"/>
                <a:sym typeface="Roboto Medium"/>
              </a:rPr>
              <a:t>Architecture </a:t>
            </a:r>
            <a:br>
              <a:rPr lang="en" sz="1500">
                <a:solidFill>
                  <a:srgbClr val="F1AF2A"/>
                </a:solidFill>
                <a:latin typeface="Roboto Medium"/>
                <a:ea typeface="Roboto Medium"/>
                <a:cs typeface="Roboto Medium"/>
                <a:sym typeface="Roboto Medium"/>
              </a:rPr>
            </a:br>
            <a:r>
              <a:rPr lang="en" sz="1500">
                <a:solidFill>
                  <a:srgbClr val="F1AF2A"/>
                </a:solidFill>
                <a:latin typeface="Roboto Medium"/>
                <a:ea typeface="Roboto Medium"/>
                <a:cs typeface="Roboto Medium"/>
                <a:sym typeface="Roboto Medium"/>
              </a:rPr>
              <a:t>and Design</a:t>
            </a:r>
            <a:endParaRPr sz="1500">
              <a:solidFill>
                <a:srgbClr val="F1AF2A"/>
              </a:solidFill>
              <a:latin typeface="Roboto Medium"/>
              <a:ea typeface="Roboto Medium"/>
              <a:cs typeface="Roboto Medium"/>
              <a:sym typeface="Roboto Medium"/>
            </a:endParaRPr>
          </a:p>
          <a:p>
            <a:pPr indent="-186690" lvl="0" marL="320040" rtl="0" algn="l">
              <a:spcBef>
                <a:spcPts val="1000"/>
              </a:spcBef>
              <a:spcAft>
                <a:spcPts val="0"/>
              </a:spcAft>
              <a:buClr>
                <a:srgbClr val="4FA883"/>
              </a:buClr>
              <a:buSzPts val="1500"/>
              <a:buFont typeface="Roboto Medium"/>
              <a:buAutoNum type="arabicPeriod"/>
            </a:pPr>
            <a:r>
              <a:rPr lang="en" sz="1500">
                <a:solidFill>
                  <a:srgbClr val="4FA883"/>
                </a:solidFill>
                <a:latin typeface="Roboto Medium"/>
                <a:ea typeface="Roboto Medium"/>
                <a:cs typeface="Roboto Medium"/>
                <a:sym typeface="Roboto Medium"/>
              </a:rPr>
              <a:t>Identity and </a:t>
            </a:r>
            <a:br>
              <a:rPr lang="en" sz="1500">
                <a:solidFill>
                  <a:srgbClr val="4FA883"/>
                </a:solidFill>
                <a:latin typeface="Roboto Medium"/>
                <a:ea typeface="Roboto Medium"/>
                <a:cs typeface="Roboto Medium"/>
                <a:sym typeface="Roboto Medium"/>
              </a:rPr>
            </a:br>
            <a:r>
              <a:rPr lang="en" sz="1500">
                <a:solidFill>
                  <a:srgbClr val="4FA883"/>
                </a:solidFill>
                <a:latin typeface="Roboto Medium"/>
                <a:ea typeface="Roboto Medium"/>
                <a:cs typeface="Roboto Medium"/>
                <a:sym typeface="Roboto Medium"/>
              </a:rPr>
              <a:t>Access Management</a:t>
            </a:r>
            <a:endParaRPr sz="1500">
              <a:solidFill>
                <a:srgbClr val="4FA883"/>
              </a:solidFill>
              <a:latin typeface="Roboto Medium"/>
              <a:ea typeface="Roboto Medium"/>
              <a:cs typeface="Roboto Medium"/>
              <a:sym typeface="Roboto Medium"/>
            </a:endParaRPr>
          </a:p>
          <a:p>
            <a:pPr indent="-186690" lvl="0" marL="320040" rtl="0" algn="l">
              <a:spcBef>
                <a:spcPts val="1000"/>
              </a:spcBef>
              <a:spcAft>
                <a:spcPts val="0"/>
              </a:spcAft>
              <a:buClr>
                <a:srgbClr val="A14EA7"/>
              </a:buClr>
              <a:buSzPts val="1500"/>
              <a:buFont typeface="Roboto Medium"/>
              <a:buAutoNum type="arabicPeriod"/>
            </a:pPr>
            <a:r>
              <a:rPr lang="en" sz="1500">
                <a:solidFill>
                  <a:srgbClr val="A14EA7"/>
                </a:solidFill>
                <a:latin typeface="Roboto Medium"/>
                <a:ea typeface="Roboto Medium"/>
                <a:cs typeface="Roboto Medium"/>
                <a:sym typeface="Roboto Medium"/>
              </a:rPr>
              <a:t>Risk Management</a:t>
            </a:r>
            <a:endParaRPr sz="1500">
              <a:solidFill>
                <a:srgbClr val="A14EA7"/>
              </a:solidFill>
              <a:latin typeface="Roboto Medium"/>
              <a:ea typeface="Roboto Medium"/>
              <a:cs typeface="Roboto Medium"/>
              <a:sym typeface="Roboto Medium"/>
            </a:endParaRPr>
          </a:p>
          <a:p>
            <a:pPr indent="-186690" lvl="0" marL="320040" rtl="0" algn="l">
              <a:spcBef>
                <a:spcPts val="1000"/>
              </a:spcBef>
              <a:spcAft>
                <a:spcPts val="1000"/>
              </a:spcAft>
              <a:buClr>
                <a:srgbClr val="0FC6C3"/>
              </a:buClr>
              <a:buSzPts val="1500"/>
              <a:buFont typeface="Roboto Medium"/>
              <a:buAutoNum type="arabicPeriod"/>
            </a:pPr>
            <a:r>
              <a:rPr lang="en" sz="1500">
                <a:solidFill>
                  <a:srgbClr val="0FC6C3"/>
                </a:solidFill>
                <a:latin typeface="Roboto Medium"/>
                <a:ea typeface="Roboto Medium"/>
                <a:cs typeface="Roboto Medium"/>
                <a:sym typeface="Roboto Medium"/>
              </a:rPr>
              <a:t>Cryptography </a:t>
            </a:r>
            <a:br>
              <a:rPr lang="en" sz="1500">
                <a:solidFill>
                  <a:srgbClr val="0FC6C3"/>
                </a:solidFill>
                <a:latin typeface="Roboto Medium"/>
                <a:ea typeface="Roboto Medium"/>
                <a:cs typeface="Roboto Medium"/>
                <a:sym typeface="Roboto Medium"/>
              </a:rPr>
            </a:br>
            <a:r>
              <a:rPr lang="en" sz="1500">
                <a:solidFill>
                  <a:srgbClr val="0FC6C3"/>
                </a:solidFill>
                <a:latin typeface="Roboto Medium"/>
                <a:ea typeface="Roboto Medium"/>
                <a:cs typeface="Roboto Medium"/>
                <a:sym typeface="Roboto Medium"/>
              </a:rPr>
              <a:t>and PKI</a:t>
            </a:r>
            <a:endParaRPr sz="1500">
              <a:solidFill>
                <a:srgbClr val="0FC6C3"/>
              </a:solidFill>
              <a:latin typeface="Roboto Medium"/>
              <a:ea typeface="Roboto Medium"/>
              <a:cs typeface="Roboto Medium"/>
              <a:sym typeface="Robo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8" name="Shape 2328"/>
        <p:cNvGrpSpPr/>
        <p:nvPr/>
      </p:nvGrpSpPr>
      <p:grpSpPr>
        <a:xfrm>
          <a:off x="0" y="0"/>
          <a:ext cx="0" cy="0"/>
          <a:chOff x="0" y="0"/>
          <a:chExt cx="0" cy="0"/>
        </a:xfrm>
      </p:grpSpPr>
      <p:sp>
        <p:nvSpPr>
          <p:cNvPr id="2329" name="Google Shape;2329;p13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 Formatting</a:t>
            </a:r>
            <a:endParaRPr/>
          </a:p>
        </p:txBody>
      </p:sp>
      <p:sp>
        <p:nvSpPr>
          <p:cNvPr id="2330" name="Google Shape;2330;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31" name="Google Shape;2331;p13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Google Shape;2336;p131"/>
          <p:cNvSpPr txBox="1"/>
          <p:nvPr>
            <p:ph type="title"/>
          </p:nvPr>
        </p:nvSpPr>
        <p:spPr>
          <a:xfrm>
            <a:off x="3306050" y="1311850"/>
            <a:ext cx="3818400" cy="26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Light"/>
                <a:ea typeface="Roboto Light"/>
                <a:cs typeface="Roboto Light"/>
                <a:sym typeface="Roboto Light"/>
              </a:rPr>
              <a:t>There are two types </a:t>
            </a:r>
            <a:br>
              <a:rPr lang="en" sz="3000">
                <a:latin typeface="Roboto Light"/>
                <a:ea typeface="Roboto Light"/>
                <a:cs typeface="Roboto Light"/>
                <a:sym typeface="Roboto Light"/>
              </a:rPr>
            </a:br>
            <a:r>
              <a:rPr lang="en" sz="3000">
                <a:latin typeface="Roboto Light"/>
                <a:ea typeface="Roboto Light"/>
                <a:cs typeface="Roboto Light"/>
                <a:sym typeface="Roboto Light"/>
              </a:rPr>
              <a:t>of questions on the </a:t>
            </a:r>
            <a:br>
              <a:rPr lang="en" sz="3000">
                <a:latin typeface="Roboto Light"/>
                <a:ea typeface="Roboto Light"/>
                <a:cs typeface="Roboto Light"/>
                <a:sym typeface="Roboto Light"/>
              </a:rPr>
            </a:br>
            <a:r>
              <a:rPr lang="en" sz="3000">
                <a:latin typeface="Roboto Light"/>
                <a:ea typeface="Roboto Light"/>
                <a:cs typeface="Roboto Light"/>
                <a:sym typeface="Roboto Light"/>
              </a:rPr>
              <a:t>Security + exam: </a:t>
            </a:r>
            <a:br>
              <a:rPr lang="en" sz="3000"/>
            </a:br>
            <a:r>
              <a:rPr lang="en" sz="3000">
                <a:latin typeface="Roboto Medium"/>
                <a:ea typeface="Roboto Medium"/>
                <a:cs typeface="Roboto Medium"/>
                <a:sym typeface="Roboto Medium"/>
              </a:rPr>
              <a:t>Multiple Choice</a:t>
            </a:r>
            <a:r>
              <a:rPr lang="en" sz="3000"/>
              <a:t> </a:t>
            </a:r>
            <a:r>
              <a:rPr lang="en" sz="3000">
                <a:latin typeface="Roboto Light"/>
                <a:ea typeface="Roboto Light"/>
                <a:cs typeface="Roboto Light"/>
                <a:sym typeface="Roboto Light"/>
              </a:rPr>
              <a:t>and</a:t>
            </a:r>
            <a:r>
              <a:rPr lang="en" sz="3000"/>
              <a:t> </a:t>
            </a:r>
            <a:r>
              <a:rPr lang="en" sz="3000">
                <a:latin typeface="Roboto Medium"/>
                <a:ea typeface="Roboto Medium"/>
                <a:cs typeface="Roboto Medium"/>
                <a:sym typeface="Roboto Medium"/>
              </a:rPr>
              <a:t>Performance Based</a:t>
            </a:r>
            <a:r>
              <a:rPr lang="en" sz="3000">
                <a:latin typeface="Roboto Light"/>
                <a:ea typeface="Roboto Light"/>
                <a:cs typeface="Roboto Light"/>
                <a:sym typeface="Roboto Light"/>
              </a:rPr>
              <a:t>.</a:t>
            </a:r>
            <a:r>
              <a:rPr lang="en" sz="3000"/>
              <a:t> </a:t>
            </a:r>
            <a:endParaRPr sz="3000"/>
          </a:p>
        </p:txBody>
      </p:sp>
      <p:sp>
        <p:nvSpPr>
          <p:cNvPr id="2337" name="Google Shape;2337;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Google Shape;2342;p132"/>
          <p:cNvSpPr/>
          <p:nvPr/>
        </p:nvSpPr>
        <p:spPr>
          <a:xfrm>
            <a:off x="275" y="725"/>
            <a:ext cx="9144000" cy="5143500"/>
          </a:xfrm>
          <a:prstGeom prst="rect">
            <a:avLst/>
          </a:prstGeom>
          <a:solidFill>
            <a:srgbClr val="3EB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2"/>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2"/>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r>
              <a:rPr lang="en">
                <a:latin typeface="Roboto Light"/>
                <a:ea typeface="Roboto Light"/>
                <a:cs typeface="Roboto Light"/>
                <a:sym typeface="Roboto Light"/>
              </a:rPr>
              <a:t>Multiple Choice</a:t>
            </a:r>
            <a:endParaRPr>
              <a:latin typeface="Roboto Light"/>
              <a:ea typeface="Roboto Light"/>
              <a:cs typeface="Roboto Light"/>
              <a:sym typeface="Roboto Light"/>
            </a:endParaRPr>
          </a:p>
        </p:txBody>
      </p:sp>
      <p:sp>
        <p:nvSpPr>
          <p:cNvPr id="2345" name="Google Shape;2345;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6" name="Google Shape;2346;p132"/>
          <p:cNvSpPr txBox="1"/>
          <p:nvPr>
            <p:ph idx="3" type="body"/>
          </p:nvPr>
        </p:nvSpPr>
        <p:spPr>
          <a:xfrm>
            <a:off x="457200" y="650275"/>
            <a:ext cx="5808300" cy="39588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indent="-180340" lvl="0" marL="320040" rtl="0" algn="l">
              <a:lnSpc>
                <a:spcPct val="111000"/>
              </a:lnSpc>
              <a:spcBef>
                <a:spcPts val="1200"/>
              </a:spcBef>
              <a:spcAft>
                <a:spcPts val="0"/>
              </a:spcAft>
              <a:buClr>
                <a:srgbClr val="000000"/>
              </a:buClr>
              <a:buSzPts val="1400"/>
              <a:buFont typeface="Roboto"/>
              <a:buAutoNum type="arabicPeriod"/>
            </a:pPr>
            <a:r>
              <a:rPr lang="en"/>
              <a:t>A program that performs a malicious activity at a specific t</a:t>
            </a:r>
            <a:r>
              <a:rPr lang="en" sz="1500"/>
              <a:t>ime or after triggering an event.</a:t>
            </a:r>
            <a:endParaRPr sz="1500"/>
          </a:p>
          <a:p>
            <a:pPr indent="-186690" lvl="0" marL="320040" rtl="0" algn="l">
              <a:lnSpc>
                <a:spcPct val="111000"/>
              </a:lnSpc>
              <a:spcBef>
                <a:spcPts val="800"/>
              </a:spcBef>
              <a:spcAft>
                <a:spcPts val="0"/>
              </a:spcAft>
              <a:buClr>
                <a:srgbClr val="000000"/>
              </a:buClr>
              <a:buSzPts val="1500"/>
              <a:buFont typeface="Roboto"/>
              <a:buAutoNum type="arabicPeriod"/>
            </a:pPr>
            <a:r>
              <a:rPr lang="en" sz="1500"/>
              <a:t>A type of malicious code similar to a virus whose primary purpose is to duplicate itself, and spread while not necessarily internally damaging or destroying resources.</a:t>
            </a:r>
            <a:endParaRPr sz="1500"/>
          </a:p>
          <a:p>
            <a:pPr indent="-186690" lvl="0" marL="320040" rtl="0" algn="l">
              <a:lnSpc>
                <a:spcPct val="111000"/>
              </a:lnSpc>
              <a:spcBef>
                <a:spcPts val="800"/>
              </a:spcBef>
              <a:spcAft>
                <a:spcPts val="0"/>
              </a:spcAft>
              <a:buClr>
                <a:srgbClr val="000000"/>
              </a:buClr>
              <a:buSzPts val="1500"/>
              <a:buFont typeface="Roboto"/>
              <a:buAutoNum type="arabicPeriod"/>
            </a:pPr>
            <a:r>
              <a:rPr lang="en" sz="1500"/>
              <a:t>A program that appears to be a legitimate application, utility, game or screen saver that performs malicious activities surreptitiously.</a:t>
            </a:r>
            <a:endParaRPr sz="1500"/>
          </a:p>
          <a:p>
            <a:pPr indent="-186690" lvl="0" marL="320040" rtl="0" algn="l">
              <a:lnSpc>
                <a:spcPct val="111000"/>
              </a:lnSpc>
              <a:spcBef>
                <a:spcPts val="800"/>
              </a:spcBef>
              <a:spcAft>
                <a:spcPts val="800"/>
              </a:spcAft>
              <a:buClr>
                <a:srgbClr val="000000"/>
              </a:buClr>
              <a:buSzPts val="1500"/>
              <a:buFont typeface="Roboto"/>
              <a:buAutoNum type="arabicPeriod"/>
            </a:pPr>
            <a:r>
              <a:rPr lang="en" sz="1500"/>
              <a:t>A program that has no useful purpose, but attempts to spread itself to other systems and often damages resources on the system where it is found.</a:t>
            </a:r>
            <a:endParaRPr sz="1500"/>
          </a:p>
        </p:txBody>
      </p:sp>
      <p:pic>
        <p:nvPicPr>
          <p:cNvPr id="2347" name="Google Shape;2347;p132"/>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348" name="Google Shape;2348;p132"/>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349" name="Google Shape;234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sp>
        <p:nvSpPr>
          <p:cNvPr id="2051" name="Google Shape;2051;p106"/>
          <p:cNvSpPr/>
          <p:nvPr/>
        </p:nvSpPr>
        <p:spPr>
          <a:xfrm rot="5400000">
            <a:off x="1995650" y="-1995750"/>
            <a:ext cx="5151900" cy="9143400"/>
          </a:xfrm>
          <a:prstGeom prst="rect">
            <a:avLst/>
          </a:prstGeom>
          <a:gradFill>
            <a:gsLst>
              <a:gs pos="0">
                <a:srgbClr val="6C67A9"/>
              </a:gs>
              <a:gs pos="100000">
                <a:srgbClr val="373373"/>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06"/>
          <p:cNvSpPr txBox="1"/>
          <p:nvPr>
            <p:ph type="title"/>
          </p:nvPr>
        </p:nvSpPr>
        <p:spPr>
          <a:xfrm>
            <a:off x="989725" y="1244850"/>
            <a:ext cx="7325700" cy="2252100"/>
          </a:xfrm>
          <a:prstGeom prst="rect">
            <a:avLst/>
          </a:prstGeom>
        </p:spPr>
        <p:txBody>
          <a:bodyPr anchorCtr="0" anchor="ctr" bIns="91425" lIns="457200" spcFirstLastPara="1" rIns="274300" wrap="square" tIns="182875">
            <a:noAutofit/>
          </a:bodyPr>
          <a:lstStyle/>
          <a:p>
            <a:pPr indent="0" lvl="0" marL="0" rtl="0" algn="l">
              <a:spcBef>
                <a:spcPts val="0"/>
              </a:spcBef>
              <a:spcAft>
                <a:spcPts val="0"/>
              </a:spcAft>
              <a:buNone/>
            </a:pPr>
            <a:r>
              <a:rPr lang="en" sz="3600">
                <a:solidFill>
                  <a:srgbClr val="FFFFFF"/>
                </a:solidFill>
              </a:rPr>
              <a:t>Let’s do a </a:t>
            </a:r>
            <a:r>
              <a:rPr lang="en">
                <a:solidFill>
                  <a:srgbClr val="FFFFFF"/>
                </a:solidFill>
              </a:rPr>
              <a:t> </a:t>
            </a:r>
            <a:r>
              <a:rPr lang="en" sz="6000">
                <a:solidFill>
                  <a:srgbClr val="FFFFFF"/>
                </a:solidFill>
              </a:rPr>
              <a:t>             </a:t>
            </a:r>
            <a:r>
              <a:rPr lang="en" sz="3600">
                <a:solidFill>
                  <a:srgbClr val="FFFFFF"/>
                </a:solidFill>
              </a:rPr>
              <a:t>review!</a:t>
            </a:r>
            <a:endParaRPr sz="3600">
              <a:solidFill>
                <a:srgbClr val="FFFFFF"/>
              </a:solidFill>
            </a:endParaRPr>
          </a:p>
        </p:txBody>
      </p:sp>
      <p:sp>
        <p:nvSpPr>
          <p:cNvPr id="2053" name="Google Shape;2053;p106"/>
          <p:cNvSpPr txBox="1"/>
          <p:nvPr>
            <p:ph type="title"/>
          </p:nvPr>
        </p:nvSpPr>
        <p:spPr>
          <a:xfrm>
            <a:off x="3287100" y="1174800"/>
            <a:ext cx="2838900" cy="2430900"/>
          </a:xfrm>
          <a:prstGeom prst="rect">
            <a:avLst/>
          </a:prstGeom>
        </p:spPr>
        <p:txBody>
          <a:bodyPr anchorCtr="0" anchor="ctr" bIns="91425" lIns="457200" spcFirstLastPara="1" rIns="274300" wrap="square" tIns="182875">
            <a:noAutofit/>
          </a:bodyPr>
          <a:lstStyle/>
          <a:p>
            <a:pPr indent="0" lvl="0" marL="0" rtl="0" algn="l">
              <a:spcBef>
                <a:spcPts val="0"/>
              </a:spcBef>
              <a:spcAft>
                <a:spcPts val="0"/>
              </a:spcAft>
              <a:buNone/>
            </a:pPr>
            <a:r>
              <a:rPr lang="en" sz="6000">
                <a:solidFill>
                  <a:srgbClr val="FFFFFF"/>
                </a:solidFill>
              </a:rPr>
              <a:t>quick</a:t>
            </a:r>
            <a:endParaRPr>
              <a:solidFill>
                <a:srgbClr val="FFFFFF"/>
              </a:solidFill>
            </a:endParaRPr>
          </a:p>
        </p:txBody>
      </p:sp>
      <p:sp>
        <p:nvSpPr>
          <p:cNvPr id="2054" name="Google Shape;2054;p10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pic>
        <p:nvPicPr>
          <p:cNvPr id="2055" name="Google Shape;2055;p106"/>
          <p:cNvPicPr preferRelativeResize="0"/>
          <p:nvPr/>
        </p:nvPicPr>
        <p:blipFill>
          <a:blip r:embed="rId3">
            <a:alphaModFix/>
          </a:blip>
          <a:stretch>
            <a:fillRect/>
          </a:stretch>
        </p:blipFill>
        <p:spPr>
          <a:xfrm>
            <a:off x="1899901" y="412325"/>
            <a:ext cx="4245075" cy="5660124"/>
          </a:xfrm>
          <a:prstGeom prst="rect">
            <a:avLst/>
          </a:prstGeom>
          <a:noFill/>
          <a:ln>
            <a:noFill/>
          </a:ln>
          <a:effectLst>
            <a:outerShdw blurRad="242888" rotWithShape="0" algn="bl" dir="5400000" dist="19050">
              <a:srgbClr val="000000">
                <a:alpha val="2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33"/>
          <p:cNvSpPr/>
          <p:nvPr/>
        </p:nvSpPr>
        <p:spPr>
          <a:xfrm>
            <a:off x="275" y="725"/>
            <a:ext cx="9144000" cy="5143500"/>
          </a:xfrm>
          <a:prstGeom prst="rect">
            <a:avLst/>
          </a:prstGeom>
          <a:solidFill>
            <a:srgbClr val="3EB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r>
              <a:rPr lang="en">
                <a:latin typeface="Roboto Light"/>
                <a:ea typeface="Roboto Light"/>
                <a:cs typeface="Roboto Light"/>
                <a:sym typeface="Roboto Light"/>
              </a:rPr>
              <a:t>Multiple Choice</a:t>
            </a:r>
            <a:endParaRPr>
              <a:latin typeface="Roboto Light"/>
              <a:ea typeface="Roboto Light"/>
              <a:cs typeface="Roboto Light"/>
              <a:sym typeface="Roboto Light"/>
            </a:endParaRPr>
          </a:p>
        </p:txBody>
      </p:sp>
      <p:sp>
        <p:nvSpPr>
          <p:cNvPr id="2357" name="Google Shape;235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8" name="Google Shape;2358;p133"/>
          <p:cNvSpPr txBox="1"/>
          <p:nvPr>
            <p:ph idx="3" type="body"/>
          </p:nvPr>
        </p:nvSpPr>
        <p:spPr>
          <a:xfrm>
            <a:off x="457200" y="650275"/>
            <a:ext cx="5808300" cy="39588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indent="-180340" lvl="0" marL="320040" rtl="0" algn="l">
              <a:lnSpc>
                <a:spcPct val="111000"/>
              </a:lnSpc>
              <a:spcBef>
                <a:spcPts val="1200"/>
              </a:spcBef>
              <a:spcAft>
                <a:spcPts val="0"/>
              </a:spcAft>
              <a:buClr>
                <a:srgbClr val="000000"/>
              </a:buClr>
              <a:buSzPts val="1400"/>
              <a:buFont typeface="Roboto"/>
              <a:buAutoNum type="arabicPeriod"/>
            </a:pPr>
            <a:r>
              <a:rPr lang="en">
                <a:highlight>
                  <a:schemeClr val="accent6"/>
                </a:highlight>
              </a:rPr>
              <a:t>A program that performs a malicious activity at a specific t</a:t>
            </a:r>
            <a:r>
              <a:rPr lang="en" sz="1500">
                <a:highlight>
                  <a:schemeClr val="accent6"/>
                </a:highlight>
              </a:rPr>
              <a:t>ime or after triggering an event.</a:t>
            </a:r>
            <a:endParaRPr sz="1500">
              <a:highlight>
                <a:schemeClr val="accent6"/>
              </a:highlight>
            </a:endParaRPr>
          </a:p>
          <a:p>
            <a:pPr indent="-186690" lvl="0" marL="320040" rtl="0" algn="l">
              <a:lnSpc>
                <a:spcPct val="111000"/>
              </a:lnSpc>
              <a:spcBef>
                <a:spcPts val="800"/>
              </a:spcBef>
              <a:spcAft>
                <a:spcPts val="0"/>
              </a:spcAft>
              <a:buClr>
                <a:srgbClr val="000000"/>
              </a:buClr>
              <a:buSzPts val="1500"/>
              <a:buFont typeface="Roboto"/>
              <a:buAutoNum type="arabicPeriod"/>
            </a:pPr>
            <a:r>
              <a:rPr lang="en" sz="1500"/>
              <a:t>A type of malicious code similar to a virus whose primary purpose is to duplicate itself, and spread while not necessarily internally damaging or destroying resources.</a:t>
            </a:r>
            <a:endParaRPr sz="1500"/>
          </a:p>
          <a:p>
            <a:pPr indent="-186690" lvl="0" marL="320040" rtl="0" algn="l">
              <a:lnSpc>
                <a:spcPct val="111000"/>
              </a:lnSpc>
              <a:spcBef>
                <a:spcPts val="800"/>
              </a:spcBef>
              <a:spcAft>
                <a:spcPts val="0"/>
              </a:spcAft>
              <a:buClr>
                <a:srgbClr val="000000"/>
              </a:buClr>
              <a:buSzPts val="1500"/>
              <a:buFont typeface="Roboto"/>
              <a:buAutoNum type="arabicPeriod"/>
            </a:pPr>
            <a:r>
              <a:rPr lang="en" sz="1500"/>
              <a:t>A program that appears to be a legitimate application, utility, game or screen saver that performs malicious activities surreptitiously.</a:t>
            </a:r>
            <a:endParaRPr sz="1500"/>
          </a:p>
          <a:p>
            <a:pPr indent="-186690" lvl="0" marL="320040" rtl="0" algn="l">
              <a:lnSpc>
                <a:spcPct val="111000"/>
              </a:lnSpc>
              <a:spcBef>
                <a:spcPts val="800"/>
              </a:spcBef>
              <a:spcAft>
                <a:spcPts val="800"/>
              </a:spcAft>
              <a:buClr>
                <a:srgbClr val="000000"/>
              </a:buClr>
              <a:buSzPts val="1500"/>
              <a:buFont typeface="Roboto"/>
              <a:buAutoNum type="arabicPeriod"/>
            </a:pPr>
            <a:r>
              <a:rPr lang="en" sz="1500"/>
              <a:t>A program that has no useful purpose, but attempts to spread itself to other systems and often damages resources on the system where it is found.</a:t>
            </a:r>
            <a:endParaRPr sz="1500"/>
          </a:p>
        </p:txBody>
      </p:sp>
      <p:pic>
        <p:nvPicPr>
          <p:cNvPr id="2359" name="Google Shape;2359;p13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360" name="Google Shape;2360;p13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361" name="Google Shape;2361;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134"/>
          <p:cNvSpPr/>
          <p:nvPr/>
        </p:nvSpPr>
        <p:spPr>
          <a:xfrm>
            <a:off x="275" y="725"/>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4"/>
          <p:cNvSpPr/>
          <p:nvPr/>
        </p:nvSpPr>
        <p:spPr>
          <a:xfrm>
            <a:off x="502925" y="-138000"/>
            <a:ext cx="61596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4"/>
          <p:cNvSpPr txBox="1"/>
          <p:nvPr>
            <p:ph idx="3" type="body"/>
          </p:nvPr>
        </p:nvSpPr>
        <p:spPr>
          <a:xfrm>
            <a:off x="457200" y="650275"/>
            <a:ext cx="6205200" cy="39588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Scenario:</a:t>
            </a:r>
            <a:r>
              <a:rPr lang="en" sz="1600">
                <a:solidFill>
                  <a:schemeClr val="dk1"/>
                </a:solidFill>
              </a:rPr>
              <a:t> You are responsible for security at a small organization and have been tasked with implementing a security policy. Place the actions of organizing a security policy in their appropriate order. Note that there are five options, but you need to choose four.</a:t>
            </a:r>
            <a:endParaRPr sz="1600">
              <a:solidFill>
                <a:schemeClr val="dk1"/>
              </a:solidFill>
            </a:endParaRPr>
          </a:p>
          <a:p>
            <a:pPr indent="0" lvl="0" marL="0" rtl="0" algn="l">
              <a:lnSpc>
                <a:spcPct val="113000"/>
              </a:lnSpc>
              <a:spcBef>
                <a:spcPts val="1200"/>
              </a:spcBef>
              <a:spcAft>
                <a:spcPts val="0"/>
              </a:spcAft>
              <a:buNone/>
            </a:pPr>
            <a:r>
              <a:rPr lang="en" sz="1300">
                <a:solidFill>
                  <a:schemeClr val="dk1"/>
                </a:solidFill>
                <a:latin typeface="Roboto Medium"/>
                <a:ea typeface="Roboto Medium"/>
                <a:cs typeface="Roboto Medium"/>
                <a:sym typeface="Roboto Medium"/>
              </a:rPr>
              <a:t>Step 1 ______ ---&gt; Step 2 ______ ---&gt; Step 3 ______ ---&gt; Step 4 ______</a:t>
            </a:r>
            <a:endParaRPr sz="1500">
              <a:solidFill>
                <a:schemeClr val="dk1"/>
              </a:solidFill>
              <a:latin typeface="Roboto Medium"/>
              <a:ea typeface="Roboto Medium"/>
              <a:cs typeface="Roboto Medium"/>
              <a:sym typeface="Roboto Medium"/>
            </a:endParaRPr>
          </a:p>
          <a:p>
            <a:pPr indent="0" lvl="0" marL="0" rtl="0" algn="l">
              <a:lnSpc>
                <a:spcPct val="114000"/>
              </a:lnSpc>
              <a:spcBef>
                <a:spcPts val="1600"/>
              </a:spcBef>
              <a:spcAft>
                <a:spcPts val="0"/>
              </a:spcAft>
              <a:buNone/>
            </a:pPr>
            <a:r>
              <a:rPr lang="en" sz="1500">
                <a:solidFill>
                  <a:schemeClr val="dk1"/>
                </a:solidFill>
                <a:latin typeface="Roboto Medium"/>
                <a:ea typeface="Roboto Medium"/>
                <a:cs typeface="Roboto Medium"/>
                <a:sym typeface="Roboto Medium"/>
              </a:rPr>
              <a:t>Possible choices:</a:t>
            </a:r>
            <a:endParaRPr sz="1500">
              <a:solidFill>
                <a:schemeClr val="dk1"/>
              </a:solidFill>
              <a:latin typeface="Roboto Medium"/>
              <a:ea typeface="Roboto Medium"/>
              <a:cs typeface="Roboto Medium"/>
              <a:sym typeface="Roboto Medium"/>
            </a:endParaRPr>
          </a:p>
          <a:p>
            <a:pPr indent="-186690" lvl="0" marL="320040" rtl="0" algn="l">
              <a:lnSpc>
                <a:spcPct val="114000"/>
              </a:lnSpc>
              <a:spcBef>
                <a:spcPts val="800"/>
              </a:spcBef>
              <a:spcAft>
                <a:spcPts val="0"/>
              </a:spcAft>
              <a:buClr>
                <a:srgbClr val="3CBDE8"/>
              </a:buClr>
              <a:buSzPts val="1500"/>
              <a:buChar char="●"/>
            </a:pPr>
            <a:r>
              <a:rPr lang="en" sz="1500">
                <a:solidFill>
                  <a:schemeClr val="dk1"/>
                </a:solidFill>
              </a:rPr>
              <a:t>Obtain support and commitment from management</a:t>
            </a:r>
            <a:endParaRPr sz="1500">
              <a:solidFill>
                <a:schemeClr val="dk1"/>
              </a:solidFill>
            </a:endParaRPr>
          </a:p>
          <a:p>
            <a:pPr indent="-186690" lvl="0" marL="320040" rtl="0" algn="l">
              <a:lnSpc>
                <a:spcPct val="114000"/>
              </a:lnSpc>
              <a:spcBef>
                <a:spcPts val="400"/>
              </a:spcBef>
              <a:spcAft>
                <a:spcPts val="0"/>
              </a:spcAft>
              <a:buClr>
                <a:srgbClr val="3CBDE8"/>
              </a:buClr>
              <a:buSzPts val="1500"/>
              <a:buChar char="●"/>
            </a:pPr>
            <a:r>
              <a:rPr lang="en" sz="1500">
                <a:solidFill>
                  <a:schemeClr val="dk1"/>
                </a:solidFill>
              </a:rPr>
              <a:t>Analyze risks to security</a:t>
            </a:r>
            <a:endParaRPr sz="1500">
              <a:solidFill>
                <a:schemeClr val="dk1"/>
              </a:solidFill>
            </a:endParaRPr>
          </a:p>
          <a:p>
            <a:pPr indent="-186690" lvl="0" marL="320040" rtl="0" algn="l">
              <a:lnSpc>
                <a:spcPct val="114000"/>
              </a:lnSpc>
              <a:spcBef>
                <a:spcPts val="400"/>
              </a:spcBef>
              <a:spcAft>
                <a:spcPts val="0"/>
              </a:spcAft>
              <a:buClr>
                <a:srgbClr val="3CBDE8"/>
              </a:buClr>
              <a:buSzPts val="1500"/>
              <a:buChar char="●"/>
            </a:pPr>
            <a:r>
              <a:rPr lang="en" sz="1500">
                <a:solidFill>
                  <a:schemeClr val="dk1"/>
                </a:solidFill>
              </a:rPr>
              <a:t>Secure budgeting</a:t>
            </a:r>
            <a:endParaRPr sz="1500">
              <a:solidFill>
                <a:schemeClr val="dk1"/>
              </a:solidFill>
            </a:endParaRPr>
          </a:p>
          <a:p>
            <a:pPr indent="-186690" lvl="0" marL="320040" rtl="0" algn="l">
              <a:lnSpc>
                <a:spcPct val="114000"/>
              </a:lnSpc>
              <a:spcBef>
                <a:spcPts val="400"/>
              </a:spcBef>
              <a:spcAft>
                <a:spcPts val="0"/>
              </a:spcAft>
              <a:buClr>
                <a:srgbClr val="3CBDE8"/>
              </a:buClr>
              <a:buSzPts val="1500"/>
              <a:buChar char="●"/>
            </a:pPr>
            <a:r>
              <a:rPr lang="en" sz="1500">
                <a:solidFill>
                  <a:schemeClr val="dk1"/>
                </a:solidFill>
              </a:rPr>
              <a:t>Review, test, and update procedures</a:t>
            </a:r>
            <a:endParaRPr sz="1500">
              <a:solidFill>
                <a:schemeClr val="dk1"/>
              </a:solidFill>
            </a:endParaRPr>
          </a:p>
          <a:p>
            <a:pPr indent="-186690" lvl="0" marL="320040" rtl="0" algn="l">
              <a:lnSpc>
                <a:spcPct val="114000"/>
              </a:lnSpc>
              <a:spcBef>
                <a:spcPts val="400"/>
              </a:spcBef>
              <a:spcAft>
                <a:spcPts val="400"/>
              </a:spcAft>
              <a:buClr>
                <a:srgbClr val="3CBDE8"/>
              </a:buClr>
              <a:buSzPts val="1500"/>
              <a:buChar char="●"/>
            </a:pPr>
            <a:r>
              <a:rPr lang="en" sz="1500">
                <a:solidFill>
                  <a:schemeClr val="dk1"/>
                </a:solidFill>
              </a:rPr>
              <a:t>Implement appropriate controls</a:t>
            </a:r>
            <a:endParaRPr sz="1500"/>
          </a:p>
        </p:txBody>
      </p:sp>
      <p:cxnSp>
        <p:nvCxnSpPr>
          <p:cNvPr id="2369" name="Google Shape;2369;p134"/>
          <p:cNvCxnSpPr/>
          <p:nvPr/>
        </p:nvCxnSpPr>
        <p:spPr>
          <a:xfrm>
            <a:off x="769775" y="650275"/>
            <a:ext cx="5703000" cy="0"/>
          </a:xfrm>
          <a:prstGeom prst="straightConnector1">
            <a:avLst/>
          </a:prstGeom>
          <a:noFill/>
          <a:ln cap="flat" cmpd="sng" w="9525">
            <a:solidFill>
              <a:schemeClr val="dk2"/>
            </a:solidFill>
            <a:prstDash val="solid"/>
            <a:round/>
            <a:headEnd len="med" w="med" type="none"/>
            <a:tailEnd len="med" w="med" type="none"/>
          </a:ln>
        </p:spPr>
      </p:cxnSp>
      <p:cxnSp>
        <p:nvCxnSpPr>
          <p:cNvPr id="2370" name="Google Shape;2370;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71" name="Google Shape;2371;p134"/>
          <p:cNvSpPr txBox="1"/>
          <p:nvPr>
            <p:ph type="title"/>
          </p:nvPr>
        </p:nvSpPr>
        <p:spPr>
          <a:xfrm>
            <a:off x="444900" y="0"/>
            <a:ext cx="7063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r>
              <a:rPr lang="en">
                <a:latin typeface="Roboto Light"/>
                <a:ea typeface="Roboto Light"/>
                <a:cs typeface="Roboto Light"/>
                <a:sym typeface="Roboto Light"/>
              </a:rPr>
              <a:t>Performance Based</a:t>
            </a:r>
            <a:r>
              <a:rPr lang="en"/>
              <a:t> </a:t>
            </a:r>
            <a:endParaRPr/>
          </a:p>
        </p:txBody>
      </p:sp>
      <p:sp>
        <p:nvSpPr>
          <p:cNvPr id="2372" name="Google Shape;2372;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73" name="Google Shape;2373;p134"/>
          <p:cNvPicPr preferRelativeResize="0"/>
          <p:nvPr/>
        </p:nvPicPr>
        <p:blipFill>
          <a:blip r:embed="rId3">
            <a:alphaModFix/>
          </a:blip>
          <a:stretch>
            <a:fillRect/>
          </a:stretch>
        </p:blipFill>
        <p:spPr>
          <a:xfrm>
            <a:off x="6323467" y="2941075"/>
            <a:ext cx="2620507" cy="1965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135"/>
          <p:cNvSpPr/>
          <p:nvPr/>
        </p:nvSpPr>
        <p:spPr>
          <a:xfrm>
            <a:off x="275" y="725"/>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5"/>
          <p:cNvSpPr/>
          <p:nvPr/>
        </p:nvSpPr>
        <p:spPr>
          <a:xfrm>
            <a:off x="502925" y="-138000"/>
            <a:ext cx="61596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5"/>
          <p:cNvSpPr txBox="1"/>
          <p:nvPr>
            <p:ph idx="3" type="body"/>
          </p:nvPr>
        </p:nvSpPr>
        <p:spPr>
          <a:xfrm>
            <a:off x="457200" y="650275"/>
            <a:ext cx="6291600" cy="39588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Scenario:</a:t>
            </a:r>
            <a:r>
              <a:rPr lang="en" sz="1600">
                <a:solidFill>
                  <a:schemeClr val="dk1"/>
                </a:solidFill>
              </a:rPr>
              <a:t> You are responsible for security at a small organization and have been tasked with implementing a security policy. Place the actions of organizing a security policy in their appropriate order. Note that there are five options, but you need to choose four.</a:t>
            </a:r>
            <a:endParaRPr sz="1600">
              <a:solidFill>
                <a:schemeClr val="dk1"/>
              </a:solidFill>
            </a:endParaRPr>
          </a:p>
          <a:p>
            <a:pPr indent="0" lvl="0" marL="0" rtl="0" algn="l">
              <a:lnSpc>
                <a:spcPct val="113000"/>
              </a:lnSpc>
              <a:spcBef>
                <a:spcPts val="1200"/>
              </a:spcBef>
              <a:spcAft>
                <a:spcPts val="0"/>
              </a:spcAft>
              <a:buNone/>
            </a:pPr>
            <a:r>
              <a:rPr lang="en" sz="1300">
                <a:solidFill>
                  <a:schemeClr val="dk1"/>
                </a:solidFill>
                <a:latin typeface="Roboto Medium"/>
                <a:ea typeface="Roboto Medium"/>
                <a:cs typeface="Roboto Medium"/>
                <a:sym typeface="Roboto Medium"/>
              </a:rPr>
              <a:t>Step 1 ______ ---&gt; Step 2 ______ ---&gt; Step 3 ______ ---&gt; Step 4 ______</a:t>
            </a:r>
            <a:endParaRPr sz="1500">
              <a:solidFill>
                <a:schemeClr val="dk1"/>
              </a:solidFill>
              <a:latin typeface="Roboto Medium"/>
              <a:ea typeface="Roboto Medium"/>
              <a:cs typeface="Roboto Medium"/>
              <a:sym typeface="Roboto Medium"/>
            </a:endParaRPr>
          </a:p>
          <a:p>
            <a:pPr indent="0" lvl="0" marL="0" rtl="0" algn="l">
              <a:lnSpc>
                <a:spcPct val="114000"/>
              </a:lnSpc>
              <a:spcBef>
                <a:spcPts val="1600"/>
              </a:spcBef>
              <a:spcAft>
                <a:spcPts val="0"/>
              </a:spcAft>
              <a:buNone/>
            </a:pPr>
            <a:r>
              <a:rPr lang="en" sz="1600">
                <a:solidFill>
                  <a:schemeClr val="dk1"/>
                </a:solidFill>
                <a:highlight>
                  <a:schemeClr val="accent6"/>
                </a:highlight>
                <a:latin typeface="Roboto Medium"/>
                <a:ea typeface="Roboto Medium"/>
                <a:cs typeface="Roboto Medium"/>
                <a:sym typeface="Roboto Medium"/>
              </a:rPr>
              <a:t>Step 1:</a:t>
            </a:r>
            <a:r>
              <a:rPr lang="en" sz="1600">
                <a:solidFill>
                  <a:schemeClr val="dk1"/>
                </a:solidFill>
                <a:highlight>
                  <a:schemeClr val="accent6"/>
                </a:highlight>
              </a:rPr>
              <a:t> Obtain support and commitment from management </a:t>
            </a:r>
            <a:endParaRPr sz="1600">
              <a:solidFill>
                <a:schemeClr val="dk1"/>
              </a:solidFill>
              <a:highlight>
                <a:schemeClr val="accent6"/>
              </a:highlight>
            </a:endParaRPr>
          </a:p>
          <a:p>
            <a:pPr indent="0" lvl="0" marL="0" rtl="0" algn="l">
              <a:lnSpc>
                <a:spcPct val="114000"/>
              </a:lnSpc>
              <a:spcBef>
                <a:spcPts val="800"/>
              </a:spcBef>
              <a:spcAft>
                <a:spcPts val="0"/>
              </a:spcAft>
              <a:buNone/>
            </a:pPr>
            <a:r>
              <a:rPr lang="en" sz="1600">
                <a:solidFill>
                  <a:schemeClr val="dk1"/>
                </a:solidFill>
                <a:highlight>
                  <a:schemeClr val="accent6"/>
                </a:highlight>
                <a:latin typeface="Roboto Medium"/>
                <a:ea typeface="Roboto Medium"/>
                <a:cs typeface="Roboto Medium"/>
                <a:sym typeface="Roboto Medium"/>
              </a:rPr>
              <a:t>Step 2:</a:t>
            </a:r>
            <a:r>
              <a:rPr lang="en" sz="1600">
                <a:solidFill>
                  <a:schemeClr val="dk1"/>
                </a:solidFill>
                <a:highlight>
                  <a:schemeClr val="accent6"/>
                </a:highlight>
              </a:rPr>
              <a:t> Analyze risks to security </a:t>
            </a:r>
            <a:endParaRPr sz="1600">
              <a:solidFill>
                <a:schemeClr val="dk1"/>
              </a:solidFill>
              <a:highlight>
                <a:schemeClr val="accent6"/>
              </a:highlight>
            </a:endParaRPr>
          </a:p>
          <a:p>
            <a:pPr indent="0" lvl="0" marL="0" rtl="0" algn="l">
              <a:lnSpc>
                <a:spcPct val="114000"/>
              </a:lnSpc>
              <a:spcBef>
                <a:spcPts val="800"/>
              </a:spcBef>
              <a:spcAft>
                <a:spcPts val="0"/>
              </a:spcAft>
              <a:buNone/>
            </a:pPr>
            <a:r>
              <a:rPr lang="en" sz="1600">
                <a:solidFill>
                  <a:schemeClr val="dk1"/>
                </a:solidFill>
                <a:highlight>
                  <a:schemeClr val="accent6"/>
                </a:highlight>
                <a:latin typeface="Roboto Medium"/>
                <a:ea typeface="Roboto Medium"/>
                <a:cs typeface="Roboto Medium"/>
                <a:sym typeface="Roboto Medium"/>
              </a:rPr>
              <a:t>Step 3:</a:t>
            </a:r>
            <a:r>
              <a:rPr lang="en" sz="1600">
                <a:solidFill>
                  <a:schemeClr val="dk1"/>
                </a:solidFill>
                <a:highlight>
                  <a:schemeClr val="accent6"/>
                </a:highlight>
              </a:rPr>
              <a:t> Implement appropriate controls </a:t>
            </a:r>
            <a:endParaRPr sz="1600">
              <a:solidFill>
                <a:schemeClr val="dk1"/>
              </a:solidFill>
              <a:highlight>
                <a:schemeClr val="accent6"/>
              </a:highlight>
            </a:endParaRPr>
          </a:p>
          <a:p>
            <a:pPr indent="0" lvl="0" marL="0" rtl="0" algn="l">
              <a:lnSpc>
                <a:spcPct val="114000"/>
              </a:lnSpc>
              <a:spcBef>
                <a:spcPts val="800"/>
              </a:spcBef>
              <a:spcAft>
                <a:spcPts val="800"/>
              </a:spcAft>
              <a:buNone/>
            </a:pPr>
            <a:r>
              <a:rPr lang="en" sz="1600">
                <a:solidFill>
                  <a:schemeClr val="dk1"/>
                </a:solidFill>
                <a:highlight>
                  <a:schemeClr val="accent6"/>
                </a:highlight>
                <a:latin typeface="Roboto Medium"/>
                <a:ea typeface="Roboto Medium"/>
                <a:cs typeface="Roboto Medium"/>
                <a:sym typeface="Roboto Medium"/>
              </a:rPr>
              <a:t>Step 4:</a:t>
            </a:r>
            <a:r>
              <a:rPr lang="en" sz="1600">
                <a:solidFill>
                  <a:schemeClr val="dk1"/>
                </a:solidFill>
                <a:highlight>
                  <a:schemeClr val="accent6"/>
                </a:highlight>
              </a:rPr>
              <a:t> Review, test, and update procedures</a:t>
            </a:r>
            <a:endParaRPr sz="1500">
              <a:highlight>
                <a:schemeClr val="accent6"/>
              </a:highlight>
            </a:endParaRPr>
          </a:p>
        </p:txBody>
      </p:sp>
      <p:cxnSp>
        <p:nvCxnSpPr>
          <p:cNvPr id="2381" name="Google Shape;2381;p135"/>
          <p:cNvCxnSpPr/>
          <p:nvPr/>
        </p:nvCxnSpPr>
        <p:spPr>
          <a:xfrm>
            <a:off x="769775" y="650275"/>
            <a:ext cx="5625300" cy="0"/>
          </a:xfrm>
          <a:prstGeom prst="straightConnector1">
            <a:avLst/>
          </a:prstGeom>
          <a:noFill/>
          <a:ln cap="flat" cmpd="sng" w="9525">
            <a:solidFill>
              <a:schemeClr val="dk2"/>
            </a:solidFill>
            <a:prstDash val="solid"/>
            <a:round/>
            <a:headEnd len="med" w="med" type="none"/>
            <a:tailEnd len="med" w="med" type="none"/>
          </a:ln>
        </p:spPr>
      </p:cxnSp>
      <p:cxnSp>
        <p:nvCxnSpPr>
          <p:cNvPr id="2382" name="Google Shape;2382;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3" name="Google Shape;2383;p135"/>
          <p:cNvSpPr txBox="1"/>
          <p:nvPr>
            <p:ph type="title"/>
          </p:nvPr>
        </p:nvSpPr>
        <p:spPr>
          <a:xfrm>
            <a:off x="444900" y="0"/>
            <a:ext cx="7063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r>
              <a:rPr lang="en">
                <a:latin typeface="Roboto Light"/>
                <a:ea typeface="Roboto Light"/>
                <a:cs typeface="Roboto Light"/>
                <a:sym typeface="Roboto Light"/>
              </a:rPr>
              <a:t>Performance Based</a:t>
            </a:r>
            <a:r>
              <a:rPr lang="en"/>
              <a:t> </a:t>
            </a:r>
            <a:endParaRPr/>
          </a:p>
        </p:txBody>
      </p:sp>
      <p:sp>
        <p:nvSpPr>
          <p:cNvPr id="2384" name="Google Shape;2384;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85" name="Google Shape;2385;p135"/>
          <p:cNvPicPr preferRelativeResize="0"/>
          <p:nvPr/>
        </p:nvPicPr>
        <p:blipFill>
          <a:blip r:embed="rId3">
            <a:alphaModFix/>
          </a:blip>
          <a:stretch>
            <a:fillRect/>
          </a:stretch>
        </p:blipFill>
        <p:spPr>
          <a:xfrm>
            <a:off x="6323467" y="2941075"/>
            <a:ext cx="2620507" cy="1965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Google Shape;2390;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Other Sample PBQs</a:t>
            </a:r>
            <a:endParaRPr/>
          </a:p>
        </p:txBody>
      </p:sp>
      <p:sp>
        <p:nvSpPr>
          <p:cNvPr id="2391" name="Google Shape;239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2" name="Google Shape;2392;p136"/>
          <p:cNvSpPr/>
          <p:nvPr/>
        </p:nvSpPr>
        <p:spPr>
          <a:xfrm>
            <a:off x="423125" y="830050"/>
            <a:ext cx="2675400" cy="3898800"/>
          </a:xfrm>
          <a:prstGeom prst="rect">
            <a:avLst/>
          </a:prstGeom>
          <a:solidFill>
            <a:srgbClr val="D5F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6"/>
          <p:cNvSpPr/>
          <p:nvPr/>
        </p:nvSpPr>
        <p:spPr>
          <a:xfrm>
            <a:off x="6110325" y="830050"/>
            <a:ext cx="2675400" cy="3898800"/>
          </a:xfrm>
          <a:prstGeom prst="re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6"/>
          <p:cNvSpPr/>
          <p:nvPr/>
        </p:nvSpPr>
        <p:spPr>
          <a:xfrm>
            <a:off x="3266725" y="830050"/>
            <a:ext cx="2675400" cy="38988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6"/>
          <p:cNvSpPr txBox="1"/>
          <p:nvPr>
            <p:ph idx="3" type="body"/>
          </p:nvPr>
        </p:nvSpPr>
        <p:spPr>
          <a:xfrm>
            <a:off x="473075" y="925800"/>
            <a:ext cx="2575500" cy="36498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t>You are in charge of creating an Incident Response process for your company. Match the procedures (not mentioned in this example) with the correct phases of the IR plan. </a:t>
            </a:r>
            <a:endParaRPr/>
          </a:p>
          <a:p>
            <a:pPr indent="0" lvl="0" marL="0" rtl="0" algn="l">
              <a:lnSpc>
                <a:spcPct val="114000"/>
              </a:lnSpc>
              <a:spcBef>
                <a:spcPts val="800"/>
              </a:spcBef>
              <a:spcAft>
                <a:spcPts val="0"/>
              </a:spcAft>
              <a:buNone/>
            </a:pPr>
            <a:r>
              <a:rPr lang="en"/>
              <a:t>The phases are: </a:t>
            </a:r>
            <a:endParaRPr/>
          </a:p>
          <a:p>
            <a:pPr indent="0" lvl="0" marL="0" rtl="0" algn="l">
              <a:lnSpc>
                <a:spcPct val="114000"/>
              </a:lnSpc>
              <a:spcBef>
                <a:spcPts val="800"/>
              </a:spcBef>
              <a:spcAft>
                <a:spcPts val="800"/>
              </a:spcAft>
              <a:buNone/>
            </a:pPr>
            <a:r>
              <a:rPr b="1" lang="en"/>
              <a:t>Preparation, Identification/Detection, Analysis, Containment, Eradication, Recovery</a:t>
            </a:r>
            <a:endParaRPr/>
          </a:p>
        </p:txBody>
      </p:sp>
      <p:sp>
        <p:nvSpPr>
          <p:cNvPr id="2396" name="Google Shape;2396;p136"/>
          <p:cNvSpPr txBox="1"/>
          <p:nvPr>
            <p:ph idx="3" type="body"/>
          </p:nvPr>
        </p:nvSpPr>
        <p:spPr>
          <a:xfrm>
            <a:off x="3316675" y="925800"/>
            <a:ext cx="2575500" cy="29142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a:t>You are in charge of deploying Public Key Infrastructure (PKI) into your environment, and for this you need to have a good foundation in cryptographic technology. Drag the appropriate terminology </a:t>
            </a:r>
            <a:br>
              <a:rPr lang="en"/>
            </a:br>
            <a:r>
              <a:rPr lang="en"/>
              <a:t>with the function its used for.</a:t>
            </a:r>
            <a:endParaRPr/>
          </a:p>
          <a:p>
            <a:pPr indent="0" lvl="0" marL="0" rtl="0" algn="l">
              <a:lnSpc>
                <a:spcPct val="113000"/>
              </a:lnSpc>
              <a:spcBef>
                <a:spcPts val="800"/>
              </a:spcBef>
              <a:spcAft>
                <a:spcPts val="0"/>
              </a:spcAft>
              <a:buNone/>
            </a:pPr>
            <a:r>
              <a:rPr lang="en"/>
              <a:t>Terms are:</a:t>
            </a:r>
            <a:endParaRPr/>
          </a:p>
          <a:p>
            <a:pPr indent="0" lvl="0" marL="0" rtl="0" algn="l">
              <a:lnSpc>
                <a:spcPct val="113000"/>
              </a:lnSpc>
              <a:spcBef>
                <a:spcPts val="800"/>
              </a:spcBef>
              <a:spcAft>
                <a:spcPts val="800"/>
              </a:spcAft>
              <a:buNone/>
            </a:pPr>
            <a:r>
              <a:rPr b="1" lang="en"/>
              <a:t>public key, private key, hash, digital signature.</a:t>
            </a:r>
            <a:endParaRPr/>
          </a:p>
        </p:txBody>
      </p:sp>
      <p:sp>
        <p:nvSpPr>
          <p:cNvPr id="2397" name="Google Shape;2397;p136"/>
          <p:cNvSpPr txBox="1"/>
          <p:nvPr>
            <p:ph idx="3" type="body"/>
          </p:nvPr>
        </p:nvSpPr>
        <p:spPr>
          <a:xfrm>
            <a:off x="6160275" y="925800"/>
            <a:ext cx="2575500" cy="34767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t>You need to perform a Business Impact Analysis </a:t>
            </a:r>
            <a:br>
              <a:rPr lang="en"/>
            </a:br>
            <a:r>
              <a:rPr lang="en"/>
              <a:t>for a set of critical servers as part of a risk management push by your company. Organize the steps of a Business Impact Analysis (BIA) in their proper order.</a:t>
            </a:r>
            <a:endParaRPr/>
          </a:p>
          <a:p>
            <a:pPr indent="0" lvl="0" marL="0" rtl="0" algn="l">
              <a:lnSpc>
                <a:spcPct val="114000"/>
              </a:lnSpc>
              <a:spcBef>
                <a:spcPts val="800"/>
              </a:spcBef>
              <a:spcAft>
                <a:spcPts val="800"/>
              </a:spcAft>
              <a:buNone/>
            </a:pPr>
            <a:r>
              <a:rPr lang="en"/>
              <a:t>The steps are: </a:t>
            </a:r>
            <a:r>
              <a:rPr b="1" lang="en"/>
              <a:t>Identify Threats, Remediate Risk, Assign risk to each function or asset, Identify critical functions or processes, Identify assets and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Google Shape;2402;p13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CertMaster Practice Tool</a:t>
            </a:r>
            <a:endParaRPr/>
          </a:p>
        </p:txBody>
      </p:sp>
      <p:sp>
        <p:nvSpPr>
          <p:cNvPr id="2403" name="Google Shape;2403;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04" name="Google Shape;2404;p13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2408" name="Shape 2408"/>
        <p:cNvGrpSpPr/>
        <p:nvPr/>
      </p:nvGrpSpPr>
      <p:grpSpPr>
        <a:xfrm>
          <a:off x="0" y="0"/>
          <a:ext cx="0" cy="0"/>
          <a:chOff x="0" y="0"/>
          <a:chExt cx="0" cy="0"/>
        </a:xfrm>
      </p:grpSpPr>
      <p:sp>
        <p:nvSpPr>
          <p:cNvPr id="2409" name="Google Shape;2409;p138"/>
          <p:cNvSpPr/>
          <p:nvPr/>
        </p:nvSpPr>
        <p:spPr>
          <a:xfrm>
            <a:off x="4851125" y="1348150"/>
            <a:ext cx="3612000" cy="3076200"/>
          </a:xfrm>
          <a:prstGeom prst="rect">
            <a:avLst/>
          </a:prstGeom>
          <a:solidFill>
            <a:srgbClr val="D5F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8"/>
          <p:cNvSpPr/>
          <p:nvPr/>
        </p:nvSpPr>
        <p:spPr>
          <a:xfrm>
            <a:off x="660125" y="1348150"/>
            <a:ext cx="3612000" cy="3076200"/>
          </a:xfrm>
          <a:prstGeom prst="rect">
            <a:avLst/>
          </a:prstGeom>
          <a:solidFill>
            <a:srgbClr val="D5F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CompTIA CertMaster Practice Tool</a:t>
            </a:r>
            <a:endParaRPr/>
          </a:p>
        </p:txBody>
      </p:sp>
      <p:sp>
        <p:nvSpPr>
          <p:cNvPr id="2412" name="Google Shape;2412;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practice Tool takes a “question-first” approach to test prep. </a:t>
            </a:r>
            <a:endParaRPr>
              <a:solidFill>
                <a:schemeClr val="dk1"/>
              </a:solidFill>
            </a:endParaRPr>
          </a:p>
          <a:p>
            <a:pPr indent="0" lvl="0" marL="0" rtl="0" algn="l">
              <a:spcBef>
                <a:spcPts val="0"/>
              </a:spcBef>
              <a:spcAft>
                <a:spcPts val="0"/>
              </a:spcAft>
              <a:buNone/>
            </a:pPr>
            <a:r>
              <a:t/>
            </a:r>
            <a:endParaRPr/>
          </a:p>
        </p:txBody>
      </p:sp>
      <p:sp>
        <p:nvSpPr>
          <p:cNvPr id="2413" name="Google Shape;2413;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4" name="Google Shape;2414;p138"/>
          <p:cNvSpPr txBox="1"/>
          <p:nvPr>
            <p:ph idx="3" type="body"/>
          </p:nvPr>
        </p:nvSpPr>
        <p:spPr>
          <a:xfrm>
            <a:off x="457375" y="1665250"/>
            <a:ext cx="3995700" cy="25563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rPr>
              <a:t>Practice questions are organized according to the six different domains covered in the exam.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457200" rtl="0" algn="l">
              <a:lnSpc>
                <a:spcPct val="115000"/>
              </a:lnSpc>
              <a:spcBef>
                <a:spcPts val="0"/>
              </a:spcBef>
              <a:spcAft>
                <a:spcPts val="0"/>
              </a:spcAft>
              <a:buNone/>
            </a:pPr>
            <a:r>
              <a:rPr lang="en" sz="1600">
                <a:solidFill>
                  <a:schemeClr val="dk1"/>
                </a:solidFill>
              </a:rPr>
              <a:t>These questions are then divided into </a:t>
            </a:r>
            <a:r>
              <a:rPr b="1" lang="en" sz="1600">
                <a:solidFill>
                  <a:schemeClr val="dk1"/>
                </a:solidFill>
              </a:rPr>
              <a:t>subcategories </a:t>
            </a:r>
            <a:r>
              <a:rPr lang="en" sz="1600">
                <a:solidFill>
                  <a:schemeClr val="dk1"/>
                </a:solidFill>
              </a:rPr>
              <a:t>that comprise of different topics and tools within </a:t>
            </a:r>
            <a:br>
              <a:rPr lang="en" sz="1600">
                <a:solidFill>
                  <a:schemeClr val="dk1"/>
                </a:solidFill>
              </a:rPr>
            </a:br>
            <a:r>
              <a:rPr lang="en" sz="1600">
                <a:solidFill>
                  <a:schemeClr val="dk1"/>
                </a:solidFill>
              </a:rPr>
              <a:t>the domain.</a:t>
            </a:r>
            <a:endParaRPr sz="1600"/>
          </a:p>
        </p:txBody>
      </p:sp>
      <p:sp>
        <p:nvSpPr>
          <p:cNvPr id="2415" name="Google Shape;2415;p138"/>
          <p:cNvSpPr txBox="1"/>
          <p:nvPr>
            <p:ph idx="3" type="body"/>
          </p:nvPr>
        </p:nvSpPr>
        <p:spPr>
          <a:xfrm>
            <a:off x="4643225" y="1665250"/>
            <a:ext cx="3819900" cy="3264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solidFill>
                  <a:schemeClr val="dk1"/>
                </a:solidFill>
              </a:rPr>
              <a:t>CertMaster is an </a:t>
            </a:r>
            <a:r>
              <a:rPr b="1" lang="en" sz="1600">
                <a:solidFill>
                  <a:schemeClr val="dk1"/>
                </a:solidFill>
              </a:rPr>
              <a:t>adaptive knowledge assessment </a:t>
            </a:r>
            <a:r>
              <a:rPr lang="en" sz="1600">
                <a:solidFill>
                  <a:schemeClr val="dk1"/>
                </a:solidFill>
              </a:rPr>
              <a:t>tool. </a:t>
            </a:r>
            <a:endParaRPr sz="1600"/>
          </a:p>
          <a:p>
            <a:pPr indent="0" lvl="0" marL="0" rtl="0" algn="l">
              <a:spcBef>
                <a:spcPts val="0"/>
              </a:spcBef>
              <a:spcAft>
                <a:spcPts val="0"/>
              </a:spcAft>
              <a:buNone/>
            </a:pPr>
            <a:r>
              <a:t/>
            </a:r>
            <a:endParaRPr sz="1600"/>
          </a:p>
          <a:p>
            <a:pPr indent="0" lvl="0" marL="457200" rtl="0" algn="l">
              <a:spcBef>
                <a:spcPts val="800"/>
              </a:spcBef>
              <a:spcAft>
                <a:spcPts val="0"/>
              </a:spcAft>
              <a:buNone/>
            </a:pPr>
            <a:r>
              <a:rPr lang="en" sz="1600"/>
              <a:t>Meaning: based on your results of practice questions, CertMaster will determine which categories you mastered and which categories need more practice.</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sz="1600"/>
          </a:p>
        </p:txBody>
      </p:sp>
      <p:pic>
        <p:nvPicPr>
          <p:cNvPr id="2416" name="Google Shape;2416;p138"/>
          <p:cNvPicPr preferRelativeResize="0"/>
          <p:nvPr/>
        </p:nvPicPr>
        <p:blipFill rotWithShape="1">
          <a:blip r:embed="rId3">
            <a:alphaModFix amt="76000"/>
          </a:blip>
          <a:srcRect b="1765" l="0" r="0" t="1774"/>
          <a:stretch/>
        </p:blipFill>
        <p:spPr>
          <a:xfrm>
            <a:off x="901851" y="2729301"/>
            <a:ext cx="406275" cy="313900"/>
          </a:xfrm>
          <a:prstGeom prst="rect">
            <a:avLst/>
          </a:prstGeom>
          <a:noFill/>
          <a:ln>
            <a:noFill/>
          </a:ln>
        </p:spPr>
      </p:pic>
      <p:pic>
        <p:nvPicPr>
          <p:cNvPr id="2417" name="Google Shape;2417;p138"/>
          <p:cNvPicPr preferRelativeResize="0"/>
          <p:nvPr/>
        </p:nvPicPr>
        <p:blipFill rotWithShape="1">
          <a:blip r:embed="rId3">
            <a:alphaModFix amt="76000"/>
          </a:blip>
          <a:srcRect b="1765" l="0" r="0" t="1774"/>
          <a:stretch/>
        </p:blipFill>
        <p:spPr>
          <a:xfrm>
            <a:off x="5087401" y="2479026"/>
            <a:ext cx="406275" cy="31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1" name="Shape 2421"/>
        <p:cNvGrpSpPr/>
        <p:nvPr/>
      </p:nvGrpSpPr>
      <p:grpSpPr>
        <a:xfrm>
          <a:off x="0" y="0"/>
          <a:ext cx="0" cy="0"/>
          <a:chOff x="0" y="0"/>
          <a:chExt cx="0" cy="0"/>
        </a:xfrm>
      </p:grpSpPr>
      <p:sp>
        <p:nvSpPr>
          <p:cNvPr id="2422" name="Google Shape;2422;p13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Domain 1:</a:t>
            </a:r>
            <a:endParaRPr/>
          </a:p>
          <a:p>
            <a:pPr indent="0" lvl="0" marL="0" rtl="0" algn="ctr">
              <a:spcBef>
                <a:spcPts val="0"/>
              </a:spcBef>
              <a:spcAft>
                <a:spcPts val="0"/>
              </a:spcAft>
              <a:buNone/>
            </a:pPr>
            <a:r>
              <a:rPr lang="en"/>
              <a:t>Threats, Attacks and Vulnerabilities</a:t>
            </a:r>
            <a:endParaRPr/>
          </a:p>
        </p:txBody>
      </p:sp>
      <p:sp>
        <p:nvSpPr>
          <p:cNvPr id="2423" name="Google Shape;2423;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4" name="Google Shape;2424;p13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28" name="Shape 2428"/>
        <p:cNvGrpSpPr/>
        <p:nvPr/>
      </p:nvGrpSpPr>
      <p:grpSpPr>
        <a:xfrm>
          <a:off x="0" y="0"/>
          <a:ext cx="0" cy="0"/>
          <a:chOff x="0" y="0"/>
          <a:chExt cx="0" cy="0"/>
        </a:xfrm>
      </p:grpSpPr>
      <p:sp>
        <p:nvSpPr>
          <p:cNvPr id="2429" name="Google Shape;2429;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Domain 1:</a:t>
            </a:r>
            <a:r>
              <a:rPr lang="en">
                <a:latin typeface="Roboto Light"/>
                <a:ea typeface="Roboto Light"/>
                <a:cs typeface="Roboto Light"/>
                <a:sym typeface="Roboto Light"/>
              </a:rPr>
              <a:t> Threats, Attacks and Vulnerabilities</a:t>
            </a:r>
            <a:endParaRPr>
              <a:latin typeface="Roboto Light"/>
              <a:ea typeface="Roboto Light"/>
              <a:cs typeface="Roboto Light"/>
              <a:sym typeface="Roboto Light"/>
            </a:endParaRPr>
          </a:p>
        </p:txBody>
      </p:sp>
      <p:sp>
        <p:nvSpPr>
          <p:cNvPr id="2430" name="Google Shape;2430;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Subtopics and Examples Included:</a:t>
            </a:r>
            <a:endParaRPr>
              <a:latin typeface="Roboto Medium"/>
              <a:ea typeface="Roboto Medium"/>
              <a:cs typeface="Roboto Medium"/>
              <a:sym typeface="Roboto Medium"/>
            </a:endParaRPr>
          </a:p>
        </p:txBody>
      </p:sp>
      <p:sp>
        <p:nvSpPr>
          <p:cNvPr id="2431" name="Google Shape;2431;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2" name="Google Shape;2432;p140"/>
          <p:cNvSpPr txBox="1"/>
          <p:nvPr>
            <p:ph idx="3" type="body"/>
          </p:nvPr>
        </p:nvSpPr>
        <p:spPr>
          <a:xfrm>
            <a:off x="500800" y="1284250"/>
            <a:ext cx="8643300" cy="3264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Malware Types:</a:t>
            </a:r>
            <a:r>
              <a:rPr lang="en"/>
              <a:t> Ransomware, Trojans, Adware </a:t>
            </a:r>
            <a:endParaRPr/>
          </a:p>
          <a:p>
            <a:pPr indent="0" lvl="0" marL="0" rtl="0" algn="l">
              <a:spcBef>
                <a:spcPts val="1500"/>
              </a:spcBef>
              <a:spcAft>
                <a:spcPts val="0"/>
              </a:spcAft>
              <a:buNone/>
            </a:pPr>
            <a:r>
              <a:rPr b="1" lang="en"/>
              <a:t>Social Engineering:</a:t>
            </a:r>
            <a:r>
              <a:rPr lang="en"/>
              <a:t> Phishing, Vishing</a:t>
            </a:r>
            <a:endParaRPr/>
          </a:p>
          <a:p>
            <a:pPr indent="0" lvl="0" marL="0" rtl="0" algn="l">
              <a:spcBef>
                <a:spcPts val="1500"/>
              </a:spcBef>
              <a:spcAft>
                <a:spcPts val="0"/>
              </a:spcAft>
              <a:buNone/>
            </a:pPr>
            <a:r>
              <a:rPr b="1" lang="en"/>
              <a:t>Application Attacks:</a:t>
            </a:r>
            <a:r>
              <a:rPr lang="en"/>
              <a:t> DDOS, Cross Site Scripting, DNS Poisoning</a:t>
            </a:r>
            <a:endParaRPr/>
          </a:p>
          <a:p>
            <a:pPr indent="0" lvl="0" marL="0" rtl="0" algn="l">
              <a:spcBef>
                <a:spcPts val="1500"/>
              </a:spcBef>
              <a:spcAft>
                <a:spcPts val="0"/>
              </a:spcAft>
              <a:buNone/>
            </a:pPr>
            <a:r>
              <a:rPr b="1" lang="en"/>
              <a:t>Wireless Attacks:</a:t>
            </a:r>
            <a:r>
              <a:rPr lang="en"/>
              <a:t> Bluejacking, Evil Twin</a:t>
            </a:r>
            <a:endParaRPr/>
          </a:p>
          <a:p>
            <a:pPr indent="0" lvl="0" marL="0" rtl="0" algn="l">
              <a:spcBef>
                <a:spcPts val="1500"/>
              </a:spcBef>
              <a:spcAft>
                <a:spcPts val="0"/>
              </a:spcAft>
              <a:buNone/>
            </a:pPr>
            <a:r>
              <a:rPr b="1" lang="en"/>
              <a:t>Cryptographic Attacks:</a:t>
            </a:r>
            <a:r>
              <a:rPr lang="en"/>
              <a:t> Birthday Attack, Rainbow Tables</a:t>
            </a:r>
            <a:endParaRPr/>
          </a:p>
          <a:p>
            <a:pPr indent="0" lvl="0" marL="0" rtl="0" algn="l">
              <a:spcBef>
                <a:spcPts val="1500"/>
              </a:spcBef>
              <a:spcAft>
                <a:spcPts val="0"/>
              </a:spcAft>
              <a:buNone/>
            </a:pPr>
            <a:r>
              <a:rPr b="1" lang="en"/>
              <a:t>Threat Actors:</a:t>
            </a:r>
            <a:r>
              <a:rPr lang="en"/>
              <a:t> Script Kiddies, Hacktivists</a:t>
            </a:r>
            <a:endParaRPr/>
          </a:p>
          <a:p>
            <a:pPr indent="0" lvl="0" marL="0" rtl="0" algn="l">
              <a:spcBef>
                <a:spcPts val="1500"/>
              </a:spcBef>
              <a:spcAft>
                <a:spcPts val="0"/>
              </a:spcAft>
              <a:buNone/>
            </a:pPr>
            <a:r>
              <a:rPr b="1" lang="en"/>
              <a:t>Vulnerability Scanning:</a:t>
            </a:r>
            <a:r>
              <a:rPr lang="en"/>
              <a:t> ID-ing Misconfigurations, lack of security controls</a:t>
            </a:r>
            <a:endParaRPr/>
          </a:p>
          <a:p>
            <a:pPr indent="0" lvl="0" marL="0" rtl="0" algn="l">
              <a:spcBef>
                <a:spcPts val="1500"/>
              </a:spcBef>
              <a:spcAft>
                <a:spcPts val="1500"/>
              </a:spcAft>
              <a:buNone/>
            </a:pPr>
            <a:r>
              <a:rPr b="1" lang="en"/>
              <a:t>Vulnerability Types:</a:t>
            </a:r>
            <a:r>
              <a:rPr lang="en"/>
              <a:t> Improper Input Handling, Improper Error Handling</a:t>
            </a:r>
            <a:endParaRPr/>
          </a:p>
        </p:txBody>
      </p:sp>
      <p:pic>
        <p:nvPicPr>
          <p:cNvPr id="2433" name="Google Shape;2433;p140"/>
          <p:cNvPicPr preferRelativeResize="0"/>
          <p:nvPr/>
        </p:nvPicPr>
        <p:blipFill>
          <a:blip r:embed="rId3">
            <a:alphaModFix/>
          </a:blip>
          <a:stretch>
            <a:fillRect/>
          </a:stretch>
        </p:blipFill>
        <p:spPr>
          <a:xfrm rot="971370">
            <a:off x="7137898" y="2797010"/>
            <a:ext cx="1873780" cy="2342219"/>
          </a:xfrm>
          <a:prstGeom prst="rect">
            <a:avLst/>
          </a:prstGeom>
          <a:noFill/>
          <a:ln>
            <a:noFill/>
          </a:ln>
        </p:spPr>
      </p:pic>
      <p:pic>
        <p:nvPicPr>
          <p:cNvPr id="2434" name="Google Shape;2434;p140"/>
          <p:cNvPicPr preferRelativeResize="0"/>
          <p:nvPr/>
        </p:nvPicPr>
        <p:blipFill rotWithShape="1">
          <a:blip r:embed="rId4">
            <a:alphaModFix amt="76000"/>
          </a:blip>
          <a:srcRect b="1765" l="0" r="0" t="1774"/>
          <a:stretch/>
        </p:blipFill>
        <p:spPr>
          <a:xfrm>
            <a:off x="500801" y="1227676"/>
            <a:ext cx="406275" cy="313900"/>
          </a:xfrm>
          <a:prstGeom prst="rect">
            <a:avLst/>
          </a:prstGeom>
          <a:noFill/>
          <a:ln>
            <a:noFill/>
          </a:ln>
        </p:spPr>
      </p:pic>
      <p:pic>
        <p:nvPicPr>
          <p:cNvPr id="2435" name="Google Shape;2435;p140"/>
          <p:cNvPicPr preferRelativeResize="0"/>
          <p:nvPr/>
        </p:nvPicPr>
        <p:blipFill rotWithShape="1">
          <a:blip r:embed="rId4">
            <a:alphaModFix amt="76000"/>
          </a:blip>
          <a:srcRect b="1765" l="0" r="0" t="1774"/>
          <a:stretch/>
        </p:blipFill>
        <p:spPr>
          <a:xfrm>
            <a:off x="500801" y="1633301"/>
            <a:ext cx="406275" cy="313900"/>
          </a:xfrm>
          <a:prstGeom prst="rect">
            <a:avLst/>
          </a:prstGeom>
          <a:noFill/>
          <a:ln>
            <a:noFill/>
          </a:ln>
        </p:spPr>
      </p:pic>
      <p:pic>
        <p:nvPicPr>
          <p:cNvPr id="2436" name="Google Shape;2436;p140"/>
          <p:cNvPicPr preferRelativeResize="0"/>
          <p:nvPr/>
        </p:nvPicPr>
        <p:blipFill rotWithShape="1">
          <a:blip r:embed="rId4">
            <a:alphaModFix amt="76000"/>
          </a:blip>
          <a:srcRect b="1765" l="0" r="0" t="1774"/>
          <a:stretch/>
        </p:blipFill>
        <p:spPr>
          <a:xfrm>
            <a:off x="500801" y="2038926"/>
            <a:ext cx="406275" cy="313900"/>
          </a:xfrm>
          <a:prstGeom prst="rect">
            <a:avLst/>
          </a:prstGeom>
          <a:noFill/>
          <a:ln>
            <a:noFill/>
          </a:ln>
        </p:spPr>
      </p:pic>
      <p:pic>
        <p:nvPicPr>
          <p:cNvPr id="2437" name="Google Shape;2437;p140"/>
          <p:cNvPicPr preferRelativeResize="0"/>
          <p:nvPr/>
        </p:nvPicPr>
        <p:blipFill rotWithShape="1">
          <a:blip r:embed="rId4">
            <a:alphaModFix amt="76000"/>
          </a:blip>
          <a:srcRect b="1765" l="0" r="0" t="1774"/>
          <a:stretch/>
        </p:blipFill>
        <p:spPr>
          <a:xfrm>
            <a:off x="500801" y="2444551"/>
            <a:ext cx="406275" cy="313900"/>
          </a:xfrm>
          <a:prstGeom prst="rect">
            <a:avLst/>
          </a:prstGeom>
          <a:noFill/>
          <a:ln>
            <a:noFill/>
          </a:ln>
        </p:spPr>
      </p:pic>
      <p:pic>
        <p:nvPicPr>
          <p:cNvPr id="2438" name="Google Shape;2438;p140"/>
          <p:cNvPicPr preferRelativeResize="0"/>
          <p:nvPr/>
        </p:nvPicPr>
        <p:blipFill rotWithShape="1">
          <a:blip r:embed="rId4">
            <a:alphaModFix amt="76000"/>
          </a:blip>
          <a:srcRect b="1765" l="0" r="0" t="1774"/>
          <a:stretch/>
        </p:blipFill>
        <p:spPr>
          <a:xfrm>
            <a:off x="500801" y="2850176"/>
            <a:ext cx="406275" cy="313900"/>
          </a:xfrm>
          <a:prstGeom prst="rect">
            <a:avLst/>
          </a:prstGeom>
          <a:noFill/>
          <a:ln>
            <a:noFill/>
          </a:ln>
        </p:spPr>
      </p:pic>
      <p:pic>
        <p:nvPicPr>
          <p:cNvPr id="2439" name="Google Shape;2439;p140"/>
          <p:cNvPicPr preferRelativeResize="0"/>
          <p:nvPr/>
        </p:nvPicPr>
        <p:blipFill rotWithShape="1">
          <a:blip r:embed="rId4">
            <a:alphaModFix amt="76000"/>
          </a:blip>
          <a:srcRect b="1765" l="0" r="0" t="1774"/>
          <a:stretch/>
        </p:blipFill>
        <p:spPr>
          <a:xfrm>
            <a:off x="500801" y="3255801"/>
            <a:ext cx="406275" cy="313900"/>
          </a:xfrm>
          <a:prstGeom prst="rect">
            <a:avLst/>
          </a:prstGeom>
          <a:noFill/>
          <a:ln>
            <a:noFill/>
          </a:ln>
        </p:spPr>
      </p:pic>
      <p:pic>
        <p:nvPicPr>
          <p:cNvPr id="2440" name="Google Shape;2440;p140"/>
          <p:cNvPicPr preferRelativeResize="0"/>
          <p:nvPr/>
        </p:nvPicPr>
        <p:blipFill rotWithShape="1">
          <a:blip r:embed="rId4">
            <a:alphaModFix amt="76000"/>
          </a:blip>
          <a:srcRect b="1765" l="0" r="0" t="1774"/>
          <a:stretch/>
        </p:blipFill>
        <p:spPr>
          <a:xfrm>
            <a:off x="500801" y="3626901"/>
            <a:ext cx="406275" cy="313900"/>
          </a:xfrm>
          <a:prstGeom prst="rect">
            <a:avLst/>
          </a:prstGeom>
          <a:noFill/>
          <a:ln>
            <a:noFill/>
          </a:ln>
        </p:spPr>
      </p:pic>
      <p:pic>
        <p:nvPicPr>
          <p:cNvPr id="2441" name="Google Shape;2441;p140"/>
          <p:cNvPicPr preferRelativeResize="0"/>
          <p:nvPr/>
        </p:nvPicPr>
        <p:blipFill rotWithShape="1">
          <a:blip r:embed="rId4">
            <a:alphaModFix amt="76000"/>
          </a:blip>
          <a:srcRect b="1765" l="0" r="0" t="1774"/>
          <a:stretch/>
        </p:blipFill>
        <p:spPr>
          <a:xfrm>
            <a:off x="500801" y="4032526"/>
            <a:ext cx="406275" cy="313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45" name="Shape 2445"/>
        <p:cNvGrpSpPr/>
        <p:nvPr/>
      </p:nvGrpSpPr>
      <p:grpSpPr>
        <a:xfrm>
          <a:off x="0" y="0"/>
          <a:ext cx="0" cy="0"/>
          <a:chOff x="0" y="0"/>
          <a:chExt cx="0" cy="0"/>
        </a:xfrm>
      </p:grpSpPr>
      <p:sp>
        <p:nvSpPr>
          <p:cNvPr id="2446" name="Google Shape;2446;p141"/>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41"/>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1"/>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t>
            </a:r>
            <a:r>
              <a:rPr lang="en">
                <a:latin typeface="Roboto Light"/>
                <a:ea typeface="Roboto Light"/>
                <a:cs typeface="Roboto Light"/>
                <a:sym typeface="Roboto Light"/>
              </a:rPr>
              <a:t>ample Question #1</a:t>
            </a:r>
            <a:endParaRPr>
              <a:latin typeface="Roboto Light"/>
              <a:ea typeface="Roboto Light"/>
              <a:cs typeface="Roboto Light"/>
              <a:sym typeface="Roboto Light"/>
            </a:endParaRPr>
          </a:p>
        </p:txBody>
      </p:sp>
      <p:sp>
        <p:nvSpPr>
          <p:cNvPr id="2449" name="Google Shape;2449;p141"/>
          <p:cNvSpPr txBox="1"/>
          <p:nvPr>
            <p:ph idx="3" type="body"/>
          </p:nvPr>
        </p:nvSpPr>
        <p:spPr>
          <a:xfrm>
            <a:off x="457200" y="766850"/>
            <a:ext cx="5808300" cy="3842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latin typeface="Roboto Medium"/>
                <a:ea typeface="Roboto Medium"/>
                <a:cs typeface="Roboto Medium"/>
                <a:sym typeface="Roboto Medium"/>
              </a:rPr>
              <a:t>A system being investigated is found to have had several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of its core operating system files modified, but no traces of malware are found. What type of attack is this and how was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it able to avoid detection?</a:t>
            </a:r>
            <a:endParaRPr>
              <a:solidFill>
                <a:srgbClr val="24292E"/>
              </a:solidFill>
              <a:latin typeface="Roboto Medium"/>
              <a:ea typeface="Roboto Medium"/>
              <a:cs typeface="Roboto Medium"/>
              <a:sym typeface="Roboto Medium"/>
            </a:endParaRPr>
          </a:p>
          <a:p>
            <a:pPr indent="-173990" lvl="0" marL="320040" rtl="0" algn="l">
              <a:lnSpc>
                <a:spcPct val="112000"/>
              </a:lnSpc>
              <a:spcBef>
                <a:spcPts val="1200"/>
              </a:spcBef>
              <a:spcAft>
                <a:spcPts val="0"/>
              </a:spcAft>
              <a:buClr>
                <a:srgbClr val="24292E"/>
              </a:buClr>
              <a:buSzPts val="1300"/>
              <a:buFont typeface="Roboto"/>
              <a:buAutoNum type="arabicPeriod"/>
            </a:pPr>
            <a:r>
              <a:rPr lang="en" sz="1300">
                <a:solidFill>
                  <a:srgbClr val="24292E"/>
                </a:solidFill>
              </a:rPr>
              <a:t>The system is infected with a Trojan. It is able to avoid detection by operating in kernel mode and blocking attempts to detect it.</a:t>
            </a:r>
            <a:endParaRPr sz="1300">
              <a:solidFill>
                <a:srgbClr val="24292E"/>
              </a:solidFill>
            </a:endParaRPr>
          </a:p>
          <a:p>
            <a:pPr indent="-173990" lvl="0" marL="320040" rtl="0" algn="l">
              <a:lnSpc>
                <a:spcPct val="112000"/>
              </a:lnSpc>
              <a:spcBef>
                <a:spcPts val="800"/>
              </a:spcBef>
              <a:spcAft>
                <a:spcPts val="0"/>
              </a:spcAft>
              <a:buClr>
                <a:srgbClr val="24292E"/>
              </a:buClr>
              <a:buSzPts val="1300"/>
              <a:buFont typeface="Roboto"/>
              <a:buAutoNum type="arabicPeriod"/>
            </a:pPr>
            <a:r>
              <a:rPr lang="en" sz="1300">
                <a:solidFill>
                  <a:srgbClr val="24292E"/>
                </a:solidFill>
              </a:rPr>
              <a:t>The system is infected with a rootkit. It is able to avoid detection by operating in kernel mode and blocking attempts to detect it. </a:t>
            </a:r>
            <a:endParaRPr sz="1300">
              <a:solidFill>
                <a:srgbClr val="24292E"/>
              </a:solidFill>
            </a:endParaRPr>
          </a:p>
          <a:p>
            <a:pPr indent="-173990" lvl="0" marL="320040" rtl="0" algn="l">
              <a:lnSpc>
                <a:spcPct val="112000"/>
              </a:lnSpc>
              <a:spcBef>
                <a:spcPts val="800"/>
              </a:spcBef>
              <a:spcAft>
                <a:spcPts val="0"/>
              </a:spcAft>
              <a:buClr>
                <a:srgbClr val="24292E"/>
              </a:buClr>
              <a:buSzPts val="1300"/>
              <a:buFont typeface="Roboto"/>
              <a:buAutoNum type="arabicPeriod"/>
            </a:pPr>
            <a:r>
              <a:rPr lang="en" sz="1300">
                <a:solidFill>
                  <a:srgbClr val="24292E"/>
                </a:solidFill>
              </a:rPr>
              <a:t>The system has been compromised with an exploit framework. The attack is not detectable because it has migrated to another process.</a:t>
            </a:r>
            <a:endParaRPr sz="1300">
              <a:solidFill>
                <a:srgbClr val="24292E"/>
              </a:solidFill>
            </a:endParaRPr>
          </a:p>
          <a:p>
            <a:pPr indent="-173990" lvl="0" marL="320040" rtl="0" algn="l">
              <a:lnSpc>
                <a:spcPct val="112000"/>
              </a:lnSpc>
              <a:spcBef>
                <a:spcPts val="800"/>
              </a:spcBef>
              <a:spcAft>
                <a:spcPts val="800"/>
              </a:spcAft>
              <a:buClr>
                <a:srgbClr val="24292E"/>
              </a:buClr>
              <a:buSzPts val="1300"/>
              <a:buFont typeface="Roboto"/>
              <a:buAutoNum type="arabicPeriod"/>
            </a:pPr>
            <a:r>
              <a:rPr lang="en" sz="1300">
                <a:solidFill>
                  <a:srgbClr val="24292E"/>
                </a:solidFill>
              </a:rPr>
              <a:t>The system has been compromised with an APT attack. It is not detectable as malware because the attacker is controlling the system directly.</a:t>
            </a:r>
            <a:endParaRPr sz="1300"/>
          </a:p>
        </p:txBody>
      </p:sp>
      <p:pic>
        <p:nvPicPr>
          <p:cNvPr id="2450" name="Google Shape;2450;p141"/>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451" name="Google Shape;2451;p141"/>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452" name="Google Shape;2452;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53" name="Google Shape;2453;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57" name="Shape 2457"/>
        <p:cNvGrpSpPr/>
        <p:nvPr/>
      </p:nvGrpSpPr>
      <p:grpSpPr>
        <a:xfrm>
          <a:off x="0" y="0"/>
          <a:ext cx="0" cy="0"/>
          <a:chOff x="0" y="0"/>
          <a:chExt cx="0" cy="0"/>
        </a:xfrm>
      </p:grpSpPr>
      <p:sp>
        <p:nvSpPr>
          <p:cNvPr id="2458" name="Google Shape;2458;p142"/>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42"/>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42"/>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#1</a:t>
            </a:r>
            <a:endParaRPr>
              <a:latin typeface="Roboto Light"/>
              <a:ea typeface="Roboto Light"/>
              <a:cs typeface="Roboto Light"/>
              <a:sym typeface="Roboto Light"/>
            </a:endParaRPr>
          </a:p>
        </p:txBody>
      </p:sp>
      <p:sp>
        <p:nvSpPr>
          <p:cNvPr id="2461" name="Google Shape;2461;p142"/>
          <p:cNvSpPr txBox="1"/>
          <p:nvPr>
            <p:ph idx="3" type="body"/>
          </p:nvPr>
        </p:nvSpPr>
        <p:spPr>
          <a:xfrm>
            <a:off x="457200" y="766850"/>
            <a:ext cx="5808300" cy="3842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latin typeface="Roboto Medium"/>
                <a:ea typeface="Roboto Medium"/>
                <a:cs typeface="Roboto Medium"/>
                <a:sym typeface="Roboto Medium"/>
              </a:rPr>
              <a:t>A system being investigated is found to have had several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of its core operating system files modified, but no traces of malware are found. What type of attack is this and how was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it able to avoid detection?</a:t>
            </a:r>
            <a:endParaRPr>
              <a:solidFill>
                <a:srgbClr val="24292E"/>
              </a:solidFill>
              <a:latin typeface="Roboto Medium"/>
              <a:ea typeface="Roboto Medium"/>
              <a:cs typeface="Roboto Medium"/>
              <a:sym typeface="Roboto Medium"/>
            </a:endParaRPr>
          </a:p>
          <a:p>
            <a:pPr indent="-173990" lvl="0" marL="320040" rtl="0" algn="l">
              <a:lnSpc>
                <a:spcPct val="112000"/>
              </a:lnSpc>
              <a:spcBef>
                <a:spcPts val="1200"/>
              </a:spcBef>
              <a:spcAft>
                <a:spcPts val="0"/>
              </a:spcAft>
              <a:buClr>
                <a:srgbClr val="24292E"/>
              </a:buClr>
              <a:buSzPts val="1300"/>
              <a:buFont typeface="Roboto"/>
              <a:buAutoNum type="arabicPeriod"/>
            </a:pPr>
            <a:r>
              <a:rPr lang="en" sz="1300">
                <a:solidFill>
                  <a:srgbClr val="24292E"/>
                </a:solidFill>
              </a:rPr>
              <a:t>The system is infected with a Trojan. It is able to avoid detection by operating in kernel mode and blocking attempts to detect it.</a:t>
            </a:r>
            <a:endParaRPr sz="1300">
              <a:solidFill>
                <a:srgbClr val="24292E"/>
              </a:solidFill>
            </a:endParaRPr>
          </a:p>
          <a:p>
            <a:pPr indent="-173990" lvl="0" marL="320040" rtl="0" algn="l">
              <a:lnSpc>
                <a:spcPct val="112000"/>
              </a:lnSpc>
              <a:spcBef>
                <a:spcPts val="800"/>
              </a:spcBef>
              <a:spcAft>
                <a:spcPts val="0"/>
              </a:spcAft>
              <a:buClr>
                <a:srgbClr val="24292E"/>
              </a:buClr>
              <a:buSzPts val="1300"/>
              <a:buFont typeface="Roboto"/>
              <a:buAutoNum type="arabicPeriod"/>
            </a:pPr>
            <a:r>
              <a:rPr lang="en" sz="1300">
                <a:solidFill>
                  <a:srgbClr val="24292E"/>
                </a:solidFill>
                <a:highlight>
                  <a:schemeClr val="accent6"/>
                </a:highlight>
              </a:rPr>
              <a:t>The system is infected with a rootkit. It is able to avoid detection by operating in kernel mode and blocking attempts to detect it. </a:t>
            </a:r>
            <a:endParaRPr sz="1300">
              <a:solidFill>
                <a:srgbClr val="24292E"/>
              </a:solidFill>
              <a:highlight>
                <a:schemeClr val="accent6"/>
              </a:highlight>
            </a:endParaRPr>
          </a:p>
          <a:p>
            <a:pPr indent="-173990" lvl="0" marL="320040" rtl="0" algn="l">
              <a:lnSpc>
                <a:spcPct val="112000"/>
              </a:lnSpc>
              <a:spcBef>
                <a:spcPts val="800"/>
              </a:spcBef>
              <a:spcAft>
                <a:spcPts val="0"/>
              </a:spcAft>
              <a:buClr>
                <a:srgbClr val="24292E"/>
              </a:buClr>
              <a:buSzPts val="1300"/>
              <a:buFont typeface="Roboto"/>
              <a:buAutoNum type="arabicPeriod"/>
            </a:pPr>
            <a:r>
              <a:rPr lang="en" sz="1300">
                <a:solidFill>
                  <a:srgbClr val="24292E"/>
                </a:solidFill>
              </a:rPr>
              <a:t>The system has been compromised with an exploit framework. The attack is not detectable because it has migrated to another process.</a:t>
            </a:r>
            <a:endParaRPr sz="1300">
              <a:solidFill>
                <a:srgbClr val="24292E"/>
              </a:solidFill>
            </a:endParaRPr>
          </a:p>
          <a:p>
            <a:pPr indent="-173990" lvl="0" marL="320040" rtl="0" algn="l">
              <a:lnSpc>
                <a:spcPct val="112000"/>
              </a:lnSpc>
              <a:spcBef>
                <a:spcPts val="800"/>
              </a:spcBef>
              <a:spcAft>
                <a:spcPts val="800"/>
              </a:spcAft>
              <a:buClr>
                <a:srgbClr val="24292E"/>
              </a:buClr>
              <a:buSzPts val="1300"/>
              <a:buFont typeface="Roboto"/>
              <a:buAutoNum type="arabicPeriod"/>
            </a:pPr>
            <a:r>
              <a:rPr lang="en" sz="1300">
                <a:solidFill>
                  <a:srgbClr val="24292E"/>
                </a:solidFill>
              </a:rPr>
              <a:t>The system has been compromised with an APT attack. It is not detectable as malware because the attacker is controlling the system directly.</a:t>
            </a:r>
            <a:endParaRPr sz="1300"/>
          </a:p>
        </p:txBody>
      </p:sp>
      <p:pic>
        <p:nvPicPr>
          <p:cNvPr id="2462" name="Google Shape;2462;p142"/>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463" name="Google Shape;2463;p142"/>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464" name="Google Shape;2464;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65" name="Google Shape;2465;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59" name="Shape 2059"/>
        <p:cNvGrpSpPr/>
        <p:nvPr/>
      </p:nvGrpSpPr>
      <p:grpSpPr>
        <a:xfrm>
          <a:off x="0" y="0"/>
          <a:ext cx="0" cy="0"/>
          <a:chOff x="0" y="0"/>
          <a:chExt cx="0" cy="0"/>
        </a:xfrm>
      </p:grpSpPr>
      <p:pic>
        <p:nvPicPr>
          <p:cNvPr id="2060" name="Google Shape;2060;p107"/>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061" name="Google Shape;2061;p107"/>
          <p:cNvSpPr txBox="1"/>
          <p:nvPr>
            <p:ph type="title"/>
          </p:nvPr>
        </p:nvSpPr>
        <p:spPr>
          <a:xfrm>
            <a:off x="4011675" y="757725"/>
            <a:ext cx="4930800" cy="21222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800">
                <a:solidFill>
                  <a:srgbClr val="FFFFFF"/>
                </a:solidFill>
                <a:latin typeface="Roboto"/>
                <a:ea typeface="Roboto"/>
                <a:cs typeface="Roboto"/>
                <a:sym typeface="Roboto"/>
              </a:rPr>
              <a:t>Last class, we </a:t>
            </a:r>
            <a:r>
              <a:rPr lang="en" sz="2800">
                <a:solidFill>
                  <a:srgbClr val="FFFFFF"/>
                </a:solidFill>
                <a:latin typeface="Roboto"/>
                <a:ea typeface="Roboto"/>
                <a:cs typeface="Roboto"/>
                <a:sym typeface="Roboto"/>
              </a:rPr>
              <a:t>introduced a framework that captures the fundamental goal of information security.</a:t>
            </a:r>
            <a:r>
              <a:rPr lang="en" sz="2800">
                <a:solidFill>
                  <a:srgbClr val="FFFFFF"/>
                </a:solidFill>
                <a:latin typeface="Roboto"/>
                <a:ea typeface="Roboto"/>
                <a:cs typeface="Roboto"/>
                <a:sym typeface="Roboto"/>
              </a:rPr>
              <a:t> </a:t>
            </a:r>
            <a:endParaRPr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2800">
              <a:solidFill>
                <a:srgbClr val="FFFFFF"/>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What was the framework?</a:t>
            </a:r>
            <a:endParaRPr sz="28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sz="2800">
              <a:solidFill>
                <a:srgbClr val="FFFFFF"/>
              </a:solidFill>
              <a:latin typeface="Roboto"/>
              <a:ea typeface="Roboto"/>
              <a:cs typeface="Roboto"/>
              <a:sym typeface="Roboto"/>
            </a:endParaRPr>
          </a:p>
        </p:txBody>
      </p:sp>
      <p:sp>
        <p:nvSpPr>
          <p:cNvPr id="2062" name="Google Shape;2062;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3" name="Google Shape;2063;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2064" name="Google Shape;2064;p107"/>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69" name="Shape 2469"/>
        <p:cNvGrpSpPr/>
        <p:nvPr/>
      </p:nvGrpSpPr>
      <p:grpSpPr>
        <a:xfrm>
          <a:off x="0" y="0"/>
          <a:ext cx="0" cy="0"/>
          <a:chOff x="0" y="0"/>
          <a:chExt cx="0" cy="0"/>
        </a:xfrm>
      </p:grpSpPr>
      <p:sp>
        <p:nvSpPr>
          <p:cNvPr id="2470" name="Google Shape;2470;p143"/>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2" name="Google Shape;2472;p14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4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#2</a:t>
            </a:r>
            <a:endParaRPr>
              <a:latin typeface="Roboto Light"/>
              <a:ea typeface="Roboto Light"/>
              <a:cs typeface="Roboto Light"/>
              <a:sym typeface="Roboto Light"/>
            </a:endParaRPr>
          </a:p>
        </p:txBody>
      </p:sp>
      <p:sp>
        <p:nvSpPr>
          <p:cNvPr id="2474" name="Google Shape;2474;p143"/>
          <p:cNvSpPr txBox="1"/>
          <p:nvPr>
            <p:ph idx="3" type="body"/>
          </p:nvPr>
        </p:nvSpPr>
        <p:spPr>
          <a:xfrm>
            <a:off x="457200" y="766850"/>
            <a:ext cx="5808300" cy="3842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Of a vulnerability, threat, exploit, and risk, which would be assessed by likelihood and impact?</a:t>
            </a:r>
            <a:endParaRPr sz="1800">
              <a:solidFill>
                <a:srgbClr val="24292E"/>
              </a:solidFill>
              <a:latin typeface="Roboto Medium"/>
              <a:ea typeface="Roboto Medium"/>
              <a:cs typeface="Roboto Medium"/>
              <a:sym typeface="Roboto Medium"/>
            </a:endParaRPr>
          </a:p>
          <a:p>
            <a:pPr indent="-205740" lvl="0" marL="594360" rtl="0" algn="l">
              <a:lnSpc>
                <a:spcPct val="150000"/>
              </a:lnSpc>
              <a:spcBef>
                <a:spcPts val="1200"/>
              </a:spcBef>
              <a:spcAft>
                <a:spcPts val="0"/>
              </a:spcAft>
              <a:buClr>
                <a:srgbClr val="24292E"/>
              </a:buClr>
              <a:buSzPts val="1800"/>
              <a:buAutoNum type="arabicPeriod"/>
            </a:pPr>
            <a:r>
              <a:rPr lang="en" sz="1800">
                <a:solidFill>
                  <a:srgbClr val="24292E"/>
                </a:solidFill>
              </a:rPr>
              <a:t>Vulnerability</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Risk </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Threat</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Exploit</a:t>
            </a:r>
            <a:endParaRPr>
              <a:solidFill>
                <a:srgbClr val="24292E"/>
              </a:solidFill>
              <a:latin typeface="Roboto Medium"/>
              <a:ea typeface="Roboto Medium"/>
              <a:cs typeface="Roboto Medium"/>
              <a:sym typeface="Roboto Medium"/>
            </a:endParaRPr>
          </a:p>
        </p:txBody>
      </p:sp>
      <p:pic>
        <p:nvPicPr>
          <p:cNvPr id="2475" name="Google Shape;2475;p14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476" name="Google Shape;2476;p14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477" name="Google Shape;2477;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81" name="Shape 2481"/>
        <p:cNvGrpSpPr/>
        <p:nvPr/>
      </p:nvGrpSpPr>
      <p:grpSpPr>
        <a:xfrm>
          <a:off x="0" y="0"/>
          <a:ext cx="0" cy="0"/>
          <a:chOff x="0" y="0"/>
          <a:chExt cx="0" cy="0"/>
        </a:xfrm>
      </p:grpSpPr>
      <p:sp>
        <p:nvSpPr>
          <p:cNvPr id="2482" name="Google Shape;2482;p144"/>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4" name="Google Shape;2484;p144"/>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4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#2</a:t>
            </a:r>
            <a:endParaRPr>
              <a:latin typeface="Roboto Light"/>
              <a:ea typeface="Roboto Light"/>
              <a:cs typeface="Roboto Light"/>
              <a:sym typeface="Roboto Light"/>
            </a:endParaRPr>
          </a:p>
        </p:txBody>
      </p:sp>
      <p:sp>
        <p:nvSpPr>
          <p:cNvPr id="2486" name="Google Shape;2486;p144"/>
          <p:cNvSpPr txBox="1"/>
          <p:nvPr>
            <p:ph idx="3" type="body"/>
          </p:nvPr>
        </p:nvSpPr>
        <p:spPr>
          <a:xfrm>
            <a:off x="457200" y="766850"/>
            <a:ext cx="5808300" cy="3842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Of a vulnerability, threat, exploit, and risk, which would be assessed by likelihood and impact?</a:t>
            </a:r>
            <a:endParaRPr sz="1800">
              <a:solidFill>
                <a:srgbClr val="24292E"/>
              </a:solidFill>
              <a:latin typeface="Roboto Medium"/>
              <a:ea typeface="Roboto Medium"/>
              <a:cs typeface="Roboto Medium"/>
              <a:sym typeface="Roboto Medium"/>
            </a:endParaRPr>
          </a:p>
          <a:p>
            <a:pPr indent="-205740" lvl="0" marL="594360" rtl="0" algn="l">
              <a:lnSpc>
                <a:spcPct val="150000"/>
              </a:lnSpc>
              <a:spcBef>
                <a:spcPts val="1200"/>
              </a:spcBef>
              <a:spcAft>
                <a:spcPts val="0"/>
              </a:spcAft>
              <a:buClr>
                <a:srgbClr val="24292E"/>
              </a:buClr>
              <a:buSzPts val="1800"/>
              <a:buAutoNum type="arabicPeriod"/>
            </a:pPr>
            <a:r>
              <a:rPr lang="en" sz="1800">
                <a:solidFill>
                  <a:srgbClr val="24292E"/>
                </a:solidFill>
              </a:rPr>
              <a:t>Vulnerability</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highlight>
                  <a:schemeClr val="accent6"/>
                </a:highlight>
              </a:rPr>
              <a:t>Risk </a:t>
            </a:r>
            <a:endParaRPr sz="1800">
              <a:solidFill>
                <a:srgbClr val="24292E"/>
              </a:solidFill>
              <a:highlight>
                <a:schemeClr val="accent6"/>
              </a:highlight>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Threat</a:t>
            </a:r>
            <a:endParaRPr sz="1800">
              <a:solidFill>
                <a:srgbClr val="24292E"/>
              </a:solidFill>
            </a:endParaRPr>
          </a:p>
          <a:p>
            <a:pPr indent="-205740" lvl="0" marL="594360" rtl="0" algn="l">
              <a:lnSpc>
                <a:spcPct val="150000"/>
              </a:lnSpc>
              <a:spcBef>
                <a:spcPts val="0"/>
              </a:spcBef>
              <a:spcAft>
                <a:spcPts val="0"/>
              </a:spcAft>
              <a:buClr>
                <a:srgbClr val="24292E"/>
              </a:buClr>
              <a:buSzPts val="1800"/>
              <a:buAutoNum type="arabicPeriod"/>
            </a:pPr>
            <a:r>
              <a:rPr lang="en" sz="1800">
                <a:solidFill>
                  <a:srgbClr val="24292E"/>
                </a:solidFill>
              </a:rPr>
              <a:t>Exploit</a:t>
            </a:r>
            <a:endParaRPr>
              <a:solidFill>
                <a:srgbClr val="24292E"/>
              </a:solidFill>
              <a:latin typeface="Roboto Medium"/>
              <a:ea typeface="Roboto Medium"/>
              <a:cs typeface="Roboto Medium"/>
              <a:sym typeface="Roboto Medium"/>
            </a:endParaRPr>
          </a:p>
        </p:txBody>
      </p:sp>
      <p:pic>
        <p:nvPicPr>
          <p:cNvPr id="2487" name="Google Shape;2487;p14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488" name="Google Shape;2488;p144"/>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489" name="Google Shape;2489;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493" name="Shape 2493"/>
        <p:cNvGrpSpPr/>
        <p:nvPr/>
      </p:nvGrpSpPr>
      <p:grpSpPr>
        <a:xfrm>
          <a:off x="0" y="0"/>
          <a:ext cx="0" cy="0"/>
          <a:chOff x="0" y="0"/>
          <a:chExt cx="0" cy="0"/>
        </a:xfrm>
      </p:grpSpPr>
      <p:sp>
        <p:nvSpPr>
          <p:cNvPr id="2494" name="Google Shape;2494;p145"/>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6" name="Google Shape;2496;p145"/>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4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#3</a:t>
            </a:r>
            <a:endParaRPr>
              <a:latin typeface="Roboto Light"/>
              <a:ea typeface="Roboto Light"/>
              <a:cs typeface="Roboto Light"/>
              <a:sym typeface="Roboto Light"/>
            </a:endParaRPr>
          </a:p>
        </p:txBody>
      </p:sp>
      <p:sp>
        <p:nvSpPr>
          <p:cNvPr id="2498" name="Google Shape;2498;p145"/>
          <p:cNvSpPr txBox="1"/>
          <p:nvPr>
            <p:ph idx="3" type="body"/>
          </p:nvPr>
        </p:nvSpPr>
        <p:spPr>
          <a:xfrm>
            <a:off x="457200" y="766850"/>
            <a:ext cx="58083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In which stage of the “kill chain” does a threat actor first gain access to a resource on the target network?</a:t>
            </a:r>
            <a:endParaRPr sz="1800">
              <a:solidFill>
                <a:srgbClr val="24292E"/>
              </a:solidFill>
              <a:latin typeface="Roboto Medium"/>
              <a:ea typeface="Roboto Medium"/>
              <a:cs typeface="Roboto Medium"/>
              <a:sym typeface="Roboto Medium"/>
            </a:endParaRPr>
          </a:p>
          <a:p>
            <a:pPr indent="-205740" lvl="0" marL="777240" rtl="0" algn="l">
              <a:lnSpc>
                <a:spcPct val="150000"/>
              </a:lnSpc>
              <a:spcBef>
                <a:spcPts val="1200"/>
              </a:spcBef>
              <a:spcAft>
                <a:spcPts val="0"/>
              </a:spcAft>
              <a:buClr>
                <a:srgbClr val="24292E"/>
              </a:buClr>
              <a:buSzPts val="1800"/>
              <a:buFont typeface="Roboto"/>
              <a:buAutoNum type="arabicPeriod"/>
            </a:pPr>
            <a:r>
              <a:rPr lang="en" sz="1800">
                <a:solidFill>
                  <a:srgbClr val="24292E"/>
                </a:solidFill>
              </a:rPr>
              <a:t>Exploit</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Reconnaissance </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Installation</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Command and Control</a:t>
            </a:r>
            <a:endParaRPr sz="1800">
              <a:solidFill>
                <a:srgbClr val="24292E"/>
              </a:solidFill>
              <a:latin typeface="Roboto Medium"/>
              <a:ea typeface="Roboto Medium"/>
              <a:cs typeface="Roboto Medium"/>
              <a:sym typeface="Roboto Medium"/>
            </a:endParaRPr>
          </a:p>
        </p:txBody>
      </p:sp>
      <p:pic>
        <p:nvPicPr>
          <p:cNvPr id="2499" name="Google Shape;2499;p14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500" name="Google Shape;2500;p145"/>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501" name="Google Shape;2501;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05" name="Shape 2505"/>
        <p:cNvGrpSpPr/>
        <p:nvPr/>
      </p:nvGrpSpPr>
      <p:grpSpPr>
        <a:xfrm>
          <a:off x="0" y="0"/>
          <a:ext cx="0" cy="0"/>
          <a:chOff x="0" y="0"/>
          <a:chExt cx="0" cy="0"/>
        </a:xfrm>
      </p:grpSpPr>
      <p:sp>
        <p:nvSpPr>
          <p:cNvPr id="2506" name="Google Shape;2506;p146"/>
          <p:cNvSpPr/>
          <p:nvPr/>
        </p:nvSpPr>
        <p:spPr>
          <a:xfrm>
            <a:off x="275" y="725"/>
            <a:ext cx="9144000" cy="5143500"/>
          </a:xfrm>
          <a:prstGeom prst="rect">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8" name="Google Shape;2508;p146"/>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4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Domain 1: </a:t>
            </a:r>
            <a:r>
              <a:rPr lang="en">
                <a:latin typeface="Roboto Light"/>
                <a:ea typeface="Roboto Light"/>
                <a:cs typeface="Roboto Light"/>
                <a:sym typeface="Roboto Light"/>
              </a:rPr>
              <a:t>Sample Question #3</a:t>
            </a:r>
            <a:endParaRPr>
              <a:latin typeface="Roboto Light"/>
              <a:ea typeface="Roboto Light"/>
              <a:cs typeface="Roboto Light"/>
              <a:sym typeface="Roboto Light"/>
            </a:endParaRPr>
          </a:p>
        </p:txBody>
      </p:sp>
      <p:sp>
        <p:nvSpPr>
          <p:cNvPr id="2510" name="Google Shape;2510;p146"/>
          <p:cNvSpPr txBox="1"/>
          <p:nvPr>
            <p:ph idx="3" type="body"/>
          </p:nvPr>
        </p:nvSpPr>
        <p:spPr>
          <a:xfrm>
            <a:off x="457200" y="766850"/>
            <a:ext cx="58083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In which stage of the “kill chain” does a threat actor first gain access to a resource on the target network?</a:t>
            </a:r>
            <a:endParaRPr sz="1800">
              <a:solidFill>
                <a:srgbClr val="24292E"/>
              </a:solidFill>
              <a:latin typeface="Roboto Medium"/>
              <a:ea typeface="Roboto Medium"/>
              <a:cs typeface="Roboto Medium"/>
              <a:sym typeface="Roboto Medium"/>
            </a:endParaRPr>
          </a:p>
          <a:p>
            <a:pPr indent="-205740" lvl="0" marL="777240" rtl="0" algn="l">
              <a:lnSpc>
                <a:spcPct val="150000"/>
              </a:lnSpc>
              <a:spcBef>
                <a:spcPts val="1200"/>
              </a:spcBef>
              <a:spcAft>
                <a:spcPts val="0"/>
              </a:spcAft>
              <a:buClr>
                <a:srgbClr val="24292E"/>
              </a:buClr>
              <a:buSzPts val="1800"/>
              <a:buFont typeface="Roboto"/>
              <a:buAutoNum type="arabicPeriod"/>
            </a:pPr>
            <a:r>
              <a:rPr lang="en" sz="1800">
                <a:solidFill>
                  <a:srgbClr val="24292E"/>
                </a:solidFill>
                <a:highlight>
                  <a:schemeClr val="accent6"/>
                </a:highlight>
              </a:rPr>
              <a:t>Exploit</a:t>
            </a:r>
            <a:endParaRPr sz="1800">
              <a:solidFill>
                <a:srgbClr val="24292E"/>
              </a:solidFill>
              <a:highlight>
                <a:schemeClr val="accent6"/>
              </a:highlight>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Reconnaissance </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Installation</a:t>
            </a:r>
            <a:endParaRPr sz="1800">
              <a:solidFill>
                <a:srgbClr val="24292E"/>
              </a:solidFill>
            </a:endParaRPr>
          </a:p>
          <a:p>
            <a:pPr indent="-205740" lvl="0" marL="777240" rtl="0" algn="l">
              <a:lnSpc>
                <a:spcPct val="150000"/>
              </a:lnSpc>
              <a:spcBef>
                <a:spcPts val="0"/>
              </a:spcBef>
              <a:spcAft>
                <a:spcPts val="0"/>
              </a:spcAft>
              <a:buClr>
                <a:srgbClr val="24292E"/>
              </a:buClr>
              <a:buSzPts val="1800"/>
              <a:buFont typeface="Roboto"/>
              <a:buAutoNum type="arabicPeriod"/>
            </a:pPr>
            <a:r>
              <a:rPr lang="en" sz="1800">
                <a:solidFill>
                  <a:srgbClr val="24292E"/>
                </a:solidFill>
              </a:rPr>
              <a:t>Command and Control</a:t>
            </a:r>
            <a:endParaRPr sz="1800">
              <a:solidFill>
                <a:srgbClr val="24292E"/>
              </a:solidFill>
              <a:latin typeface="Roboto Medium"/>
              <a:ea typeface="Roboto Medium"/>
              <a:cs typeface="Roboto Medium"/>
              <a:sym typeface="Roboto Medium"/>
            </a:endParaRPr>
          </a:p>
        </p:txBody>
      </p:sp>
      <p:pic>
        <p:nvPicPr>
          <p:cNvPr id="2511" name="Google Shape;2511;p146"/>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512" name="Google Shape;2512;p146"/>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513" name="Google Shape;2513;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7" name="Shape 2517"/>
        <p:cNvGrpSpPr/>
        <p:nvPr/>
      </p:nvGrpSpPr>
      <p:grpSpPr>
        <a:xfrm>
          <a:off x="0" y="0"/>
          <a:ext cx="0" cy="0"/>
          <a:chOff x="0" y="0"/>
          <a:chExt cx="0" cy="0"/>
        </a:xfrm>
      </p:grpSpPr>
      <p:sp>
        <p:nvSpPr>
          <p:cNvPr id="2518" name="Google Shape;2518;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9" name="Google Shape;2519;p147"/>
          <p:cNvSpPr/>
          <p:nvPr/>
        </p:nvSpPr>
        <p:spPr>
          <a:xfrm rot="10800000">
            <a:off x="0" y="0"/>
            <a:ext cx="9144000" cy="5143500"/>
          </a:xfrm>
          <a:prstGeom prst="rect">
            <a:avLst/>
          </a:prstGeom>
          <a:gradFill>
            <a:gsLst>
              <a:gs pos="0">
                <a:srgbClr val="F5FBB8"/>
              </a:gs>
              <a:gs pos="100000">
                <a:srgbClr val="AAC7F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47"/>
          <p:cNvSpPr txBox="1"/>
          <p:nvPr/>
        </p:nvSpPr>
        <p:spPr>
          <a:xfrm>
            <a:off x="0" y="387450"/>
            <a:ext cx="7896600" cy="18738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a:ea typeface="Roboto"/>
                <a:cs typeface="Roboto"/>
                <a:sym typeface="Roboto"/>
              </a:rPr>
              <a:t>Next, we’ll take a look at some of the Domain 1 sub-topics and take some practice questions. </a:t>
            </a:r>
            <a:endParaRPr sz="3000">
              <a:latin typeface="Roboto"/>
              <a:ea typeface="Roboto"/>
              <a:cs typeface="Roboto"/>
              <a:sym typeface="Roboto"/>
            </a:endParaRPr>
          </a:p>
        </p:txBody>
      </p:sp>
      <p:pic>
        <p:nvPicPr>
          <p:cNvPr id="2521" name="Google Shape;2521;p147"/>
          <p:cNvPicPr preferRelativeResize="0"/>
          <p:nvPr/>
        </p:nvPicPr>
        <p:blipFill>
          <a:blip r:embed="rId3">
            <a:alphaModFix/>
          </a:blip>
          <a:stretch>
            <a:fillRect/>
          </a:stretch>
        </p:blipFill>
        <p:spPr>
          <a:xfrm>
            <a:off x="4344350" y="2631275"/>
            <a:ext cx="5312901" cy="2187150"/>
          </a:xfrm>
          <a:prstGeom prst="rect">
            <a:avLst/>
          </a:prstGeom>
          <a:noFill/>
          <a:ln>
            <a:noFill/>
          </a:ln>
        </p:spPr>
      </p:pic>
      <p:sp>
        <p:nvSpPr>
          <p:cNvPr id="2522" name="Google Shape;2522;p147"/>
          <p:cNvSpPr txBox="1"/>
          <p:nvPr/>
        </p:nvSpPr>
        <p:spPr>
          <a:xfrm>
            <a:off x="0" y="2424150"/>
            <a:ext cx="4824300" cy="18738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Don’t feel overwhelmed by the amount of information we’re about to cover. You’re not expected to learn all of this material today. Rather, we want to give you a taste of the content that is covered in the exam. </a:t>
            </a:r>
            <a:endParaRPr sz="18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521"/>
                                        </p:tgtEl>
                                        <p:attrNameLst>
                                          <p:attrName>style.visibility</p:attrName>
                                        </p:attrNameLst>
                                      </p:cBhvr>
                                      <p:to>
                                        <p:strVal val="visible"/>
                                      </p:to>
                                    </p:set>
                                    <p:anim calcmode="lin" valueType="num">
                                      <p:cBhvr additive="base">
                                        <p:cTn dur="1600"/>
                                        <p:tgtEl>
                                          <p:spTgt spid="25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26" name="Shape 2526"/>
        <p:cNvGrpSpPr/>
        <p:nvPr/>
      </p:nvGrpSpPr>
      <p:grpSpPr>
        <a:xfrm>
          <a:off x="0" y="0"/>
          <a:ext cx="0" cy="0"/>
          <a:chOff x="0" y="0"/>
          <a:chExt cx="0" cy="0"/>
        </a:xfrm>
      </p:grpSpPr>
      <p:sp>
        <p:nvSpPr>
          <p:cNvPr id="2527" name="Google Shape;2527;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Domain 1: </a:t>
            </a:r>
            <a:r>
              <a:rPr lang="en">
                <a:latin typeface="Roboto Light"/>
                <a:ea typeface="Roboto Light"/>
                <a:cs typeface="Roboto Light"/>
                <a:sym typeface="Roboto Light"/>
              </a:rPr>
              <a:t>Sub-modules in CertMaster</a:t>
            </a:r>
            <a:endParaRPr>
              <a:latin typeface="Roboto Light"/>
              <a:ea typeface="Roboto Light"/>
              <a:cs typeface="Roboto Light"/>
              <a:sym typeface="Roboto Light"/>
            </a:endParaRPr>
          </a:p>
        </p:txBody>
      </p:sp>
      <p:sp>
        <p:nvSpPr>
          <p:cNvPr id="2528" name="Google Shape;2528;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9" name="Google Shape;2529;p148"/>
          <p:cNvSpPr/>
          <p:nvPr/>
        </p:nvSpPr>
        <p:spPr>
          <a:xfrm>
            <a:off x="1286850" y="4154050"/>
            <a:ext cx="6570300" cy="9150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a:t>
            </a:r>
            <a:r>
              <a:rPr lang="en">
                <a:latin typeface="Roboto"/>
                <a:ea typeface="Roboto"/>
                <a:cs typeface="Roboto"/>
                <a:sym typeface="Roboto"/>
              </a:rPr>
              <a:t>Let’s review </a:t>
            </a:r>
            <a:r>
              <a:rPr lang="en">
                <a:latin typeface="Roboto Medium"/>
                <a:ea typeface="Roboto Medium"/>
                <a:cs typeface="Roboto Medium"/>
                <a:sym typeface="Roboto Medium"/>
              </a:rPr>
              <a:t>threat actor types</a:t>
            </a:r>
            <a:r>
              <a:rPr lang="en">
                <a:latin typeface="Roboto"/>
                <a:ea typeface="Roboto"/>
                <a:cs typeface="Roboto"/>
                <a:sym typeface="Roboto"/>
              </a:rPr>
              <a:t>, to prepare for questions in sub-module 1.3: </a:t>
            </a:r>
            <a:endParaRPr/>
          </a:p>
        </p:txBody>
      </p:sp>
      <p:sp>
        <p:nvSpPr>
          <p:cNvPr id="2530" name="Google Shape;2530;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Within this domain are five sub-modules: </a:t>
            </a:r>
            <a:endParaRPr/>
          </a:p>
        </p:txBody>
      </p:sp>
      <p:sp>
        <p:nvSpPr>
          <p:cNvPr id="2531" name="Google Shape;2531;p148"/>
          <p:cNvSpPr/>
          <p:nvPr/>
        </p:nvSpPr>
        <p:spPr>
          <a:xfrm>
            <a:off x="319550" y="1344900"/>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48"/>
          <p:cNvSpPr/>
          <p:nvPr/>
        </p:nvSpPr>
        <p:spPr>
          <a:xfrm>
            <a:off x="1976500" y="2095725"/>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48"/>
          <p:cNvSpPr/>
          <p:nvPr/>
        </p:nvSpPr>
        <p:spPr>
          <a:xfrm>
            <a:off x="3619175" y="1344900"/>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48"/>
          <p:cNvSpPr/>
          <p:nvPr/>
        </p:nvSpPr>
        <p:spPr>
          <a:xfrm>
            <a:off x="5276125" y="2095725"/>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48"/>
          <p:cNvSpPr/>
          <p:nvPr/>
        </p:nvSpPr>
        <p:spPr>
          <a:xfrm>
            <a:off x="6881350" y="1344900"/>
            <a:ext cx="2071200" cy="2071200"/>
          </a:xfrm>
          <a:prstGeom prst="ellipse">
            <a:avLst/>
          </a:prstGeom>
          <a:solidFill>
            <a:srgbClr val="F5FBB8"/>
          </a:solidFill>
          <a:ln>
            <a:noFill/>
          </a:ln>
          <a:effectLst>
            <a:outerShdw blurRad="228600" rotWithShape="0" algn="bl" dir="5400000" dist="19050">
              <a:srgbClr val="073763">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48"/>
          <p:cNvSpPr/>
          <p:nvPr/>
        </p:nvSpPr>
        <p:spPr>
          <a:xfrm rot="10800000">
            <a:off x="1053101" y="1206500"/>
            <a:ext cx="595500" cy="6060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48"/>
          <p:cNvSpPr/>
          <p:nvPr/>
        </p:nvSpPr>
        <p:spPr>
          <a:xfrm rot="10800000">
            <a:off x="2707223" y="1889950"/>
            <a:ext cx="595500" cy="6561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48"/>
          <p:cNvSpPr/>
          <p:nvPr/>
        </p:nvSpPr>
        <p:spPr>
          <a:xfrm rot="10800000">
            <a:off x="4338294" y="1206500"/>
            <a:ext cx="595500" cy="6060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48"/>
          <p:cNvSpPr/>
          <p:nvPr/>
        </p:nvSpPr>
        <p:spPr>
          <a:xfrm rot="10800000">
            <a:off x="7623500" y="1206500"/>
            <a:ext cx="595500" cy="6060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48"/>
          <p:cNvSpPr/>
          <p:nvPr/>
        </p:nvSpPr>
        <p:spPr>
          <a:xfrm rot="10800000">
            <a:off x="5988100" y="1889950"/>
            <a:ext cx="595500" cy="656100"/>
          </a:xfrm>
          <a:prstGeom prst="round2SameRect">
            <a:avLst>
              <a:gd fmla="val 39131" name="adj1"/>
              <a:gd fmla="val 0" name="adj2"/>
            </a:avLst>
          </a:prstGeom>
          <a:solidFill>
            <a:srgbClr val="AAC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48"/>
          <p:cNvSpPr txBox="1"/>
          <p:nvPr/>
        </p:nvSpPr>
        <p:spPr>
          <a:xfrm>
            <a:off x="1053100" y="134490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600">
                <a:solidFill>
                  <a:srgbClr val="073763"/>
                </a:solidFill>
                <a:latin typeface="Roboto"/>
                <a:ea typeface="Roboto"/>
                <a:cs typeface="Roboto"/>
                <a:sym typeface="Roboto"/>
              </a:rPr>
              <a:t>1.1</a:t>
            </a:r>
            <a:endParaRPr/>
          </a:p>
        </p:txBody>
      </p:sp>
      <p:sp>
        <p:nvSpPr>
          <p:cNvPr id="2542" name="Google Shape;2542;p148"/>
          <p:cNvSpPr txBox="1"/>
          <p:nvPr/>
        </p:nvSpPr>
        <p:spPr>
          <a:xfrm>
            <a:off x="4338300" y="134490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a:ea typeface="Roboto"/>
                <a:cs typeface="Roboto"/>
                <a:sym typeface="Roboto"/>
              </a:rPr>
              <a:t>1.3</a:t>
            </a:r>
            <a:endParaRPr/>
          </a:p>
        </p:txBody>
      </p:sp>
      <p:sp>
        <p:nvSpPr>
          <p:cNvPr id="2543" name="Google Shape;2543;p148"/>
          <p:cNvSpPr txBox="1"/>
          <p:nvPr/>
        </p:nvSpPr>
        <p:spPr>
          <a:xfrm>
            <a:off x="7623500" y="134490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a:ea typeface="Roboto"/>
                <a:cs typeface="Roboto"/>
                <a:sym typeface="Roboto"/>
              </a:rPr>
              <a:t>1.5</a:t>
            </a:r>
            <a:endParaRPr/>
          </a:p>
        </p:txBody>
      </p:sp>
      <p:sp>
        <p:nvSpPr>
          <p:cNvPr id="2544" name="Google Shape;2544;p148"/>
          <p:cNvSpPr txBox="1"/>
          <p:nvPr/>
        </p:nvSpPr>
        <p:spPr>
          <a:xfrm>
            <a:off x="5988113" y="211425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a:ea typeface="Roboto"/>
                <a:cs typeface="Roboto"/>
                <a:sym typeface="Roboto"/>
              </a:rPr>
              <a:t>1.4</a:t>
            </a:r>
            <a:endParaRPr/>
          </a:p>
        </p:txBody>
      </p:sp>
      <p:sp>
        <p:nvSpPr>
          <p:cNvPr id="2545" name="Google Shape;2545;p148"/>
          <p:cNvSpPr txBox="1"/>
          <p:nvPr/>
        </p:nvSpPr>
        <p:spPr>
          <a:xfrm>
            <a:off x="2707200" y="2114250"/>
            <a:ext cx="595500" cy="5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73763"/>
                </a:solidFill>
                <a:latin typeface="Roboto"/>
                <a:ea typeface="Roboto"/>
                <a:cs typeface="Roboto"/>
                <a:sym typeface="Roboto"/>
              </a:rPr>
              <a:t>1.2</a:t>
            </a:r>
            <a:endParaRPr/>
          </a:p>
        </p:txBody>
      </p:sp>
      <p:sp>
        <p:nvSpPr>
          <p:cNvPr id="2546" name="Google Shape;2546;p148"/>
          <p:cNvSpPr txBox="1"/>
          <p:nvPr/>
        </p:nvSpPr>
        <p:spPr>
          <a:xfrm>
            <a:off x="319550" y="179935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1"/>
                </a:solidFill>
                <a:latin typeface="Roboto"/>
                <a:ea typeface="Roboto"/>
                <a:cs typeface="Roboto"/>
                <a:sym typeface="Roboto"/>
              </a:rPr>
              <a:t>Given a scenario, analyze indicators of compromise and determine the type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of malware.</a:t>
            </a:r>
            <a:endParaRPr sz="1300">
              <a:latin typeface="Roboto"/>
              <a:ea typeface="Roboto"/>
              <a:cs typeface="Roboto"/>
              <a:sym typeface="Roboto"/>
            </a:endParaRPr>
          </a:p>
        </p:txBody>
      </p:sp>
      <p:sp>
        <p:nvSpPr>
          <p:cNvPr id="2547" name="Google Shape;2547;p148"/>
          <p:cNvSpPr txBox="1"/>
          <p:nvPr/>
        </p:nvSpPr>
        <p:spPr>
          <a:xfrm>
            <a:off x="3600450" y="179935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300">
                <a:solidFill>
                  <a:schemeClr val="dk1"/>
                </a:solidFill>
                <a:latin typeface="Roboto"/>
                <a:ea typeface="Roboto"/>
                <a:cs typeface="Roboto"/>
                <a:sym typeface="Roboto"/>
              </a:rPr>
              <a:t>Explain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threat actor types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and attributes.</a:t>
            </a:r>
            <a:endParaRPr sz="1300">
              <a:latin typeface="Roboto"/>
              <a:ea typeface="Roboto"/>
              <a:cs typeface="Roboto"/>
              <a:sym typeface="Roboto"/>
            </a:endParaRPr>
          </a:p>
        </p:txBody>
      </p:sp>
      <p:sp>
        <p:nvSpPr>
          <p:cNvPr id="2548" name="Google Shape;2548;p148"/>
          <p:cNvSpPr txBox="1"/>
          <p:nvPr/>
        </p:nvSpPr>
        <p:spPr>
          <a:xfrm>
            <a:off x="6881375" y="179935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300">
                <a:solidFill>
                  <a:schemeClr val="dk1"/>
                </a:solidFill>
                <a:latin typeface="Roboto"/>
                <a:ea typeface="Roboto"/>
                <a:cs typeface="Roboto"/>
                <a:sym typeface="Roboto"/>
              </a:rPr>
              <a:t>Explain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vulnerability scanning concepts.</a:t>
            </a:r>
            <a:endParaRPr sz="1300">
              <a:latin typeface="Roboto"/>
              <a:ea typeface="Roboto"/>
              <a:cs typeface="Roboto"/>
              <a:sym typeface="Roboto"/>
            </a:endParaRPr>
          </a:p>
        </p:txBody>
      </p:sp>
      <p:sp>
        <p:nvSpPr>
          <p:cNvPr id="2549" name="Google Shape;2549;p148"/>
          <p:cNvSpPr txBox="1"/>
          <p:nvPr/>
        </p:nvSpPr>
        <p:spPr>
          <a:xfrm>
            <a:off x="1994850" y="250700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1"/>
                </a:solidFill>
                <a:latin typeface="Roboto"/>
                <a:ea typeface="Roboto"/>
                <a:cs typeface="Roboto"/>
                <a:sym typeface="Roboto"/>
              </a:rPr>
              <a:t>Compare and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contrast types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of attacks.</a:t>
            </a:r>
            <a:endParaRPr sz="1300">
              <a:latin typeface="Roboto"/>
              <a:ea typeface="Roboto"/>
              <a:cs typeface="Roboto"/>
              <a:sym typeface="Roboto"/>
            </a:endParaRPr>
          </a:p>
        </p:txBody>
      </p:sp>
      <p:sp>
        <p:nvSpPr>
          <p:cNvPr id="2550" name="Google Shape;2550;p148"/>
          <p:cNvSpPr txBox="1"/>
          <p:nvPr/>
        </p:nvSpPr>
        <p:spPr>
          <a:xfrm>
            <a:off x="5275750" y="2507000"/>
            <a:ext cx="2020200" cy="14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300">
                <a:solidFill>
                  <a:schemeClr val="dk1"/>
                </a:solidFill>
                <a:latin typeface="Roboto"/>
                <a:ea typeface="Roboto"/>
                <a:cs typeface="Roboto"/>
                <a:sym typeface="Roboto"/>
              </a:rPr>
              <a:t>Explain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penetration testing concepts.</a:t>
            </a:r>
            <a:endParaRPr sz="13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54" name="Shape 2554"/>
        <p:cNvGrpSpPr/>
        <p:nvPr/>
      </p:nvGrpSpPr>
      <p:grpSpPr>
        <a:xfrm>
          <a:off x="0" y="0"/>
          <a:ext cx="0" cy="0"/>
          <a:chOff x="0" y="0"/>
          <a:chExt cx="0" cy="0"/>
        </a:xfrm>
      </p:grpSpPr>
      <p:sp>
        <p:nvSpPr>
          <p:cNvPr id="2555" name="Google Shape;2555;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Threat Actors: </a:t>
            </a:r>
            <a:r>
              <a:rPr lang="en">
                <a:latin typeface="Roboto Light"/>
                <a:ea typeface="Roboto Light"/>
                <a:cs typeface="Roboto Light"/>
                <a:sym typeface="Roboto Light"/>
              </a:rPr>
              <a:t>External </a:t>
            </a:r>
            <a:endParaRPr>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556" name="Google Shape;2556;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various external threat actors: </a:t>
            </a:r>
            <a:endParaRPr/>
          </a:p>
        </p:txBody>
      </p:sp>
      <p:sp>
        <p:nvSpPr>
          <p:cNvPr id="2557" name="Google Shape;2557;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8" name="Google Shape;2558;p14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Lone Hacker (Black Hat / Script kiddies)</a:t>
            </a:r>
            <a:endParaRPr sz="1800"/>
          </a:p>
        </p:txBody>
      </p:sp>
      <p:sp>
        <p:nvSpPr>
          <p:cNvPr id="2559" name="Google Shape;2559;p14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Organized Cyber Crimes</a:t>
            </a:r>
            <a:endParaRPr sz="1800"/>
          </a:p>
        </p:txBody>
      </p:sp>
      <p:sp>
        <p:nvSpPr>
          <p:cNvPr id="2560" name="Google Shape;2560;p14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Nation State / Advanced Persistent Threat (APT)</a:t>
            </a:r>
            <a:endParaRPr sz="1800"/>
          </a:p>
        </p:txBody>
      </p:sp>
      <p:sp>
        <p:nvSpPr>
          <p:cNvPr id="2561" name="Google Shape;2561;p14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Hacktivists</a:t>
            </a:r>
            <a:endParaRPr sz="1800"/>
          </a:p>
        </p:txBody>
      </p:sp>
      <p:sp>
        <p:nvSpPr>
          <p:cNvPr id="2562" name="Google Shape;2562;p14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Competitor</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66" name="Shape 2566"/>
        <p:cNvGrpSpPr/>
        <p:nvPr/>
      </p:nvGrpSpPr>
      <p:grpSpPr>
        <a:xfrm>
          <a:off x="0" y="0"/>
          <a:ext cx="0" cy="0"/>
          <a:chOff x="0" y="0"/>
          <a:chExt cx="0" cy="0"/>
        </a:xfrm>
      </p:grpSpPr>
      <p:sp>
        <p:nvSpPr>
          <p:cNvPr id="2567" name="Google Shape;2567;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Threat Actors: </a:t>
            </a:r>
            <a:r>
              <a:rPr lang="en">
                <a:latin typeface="Roboto Light"/>
                <a:ea typeface="Roboto Light"/>
                <a:cs typeface="Roboto Light"/>
                <a:sym typeface="Roboto Light"/>
              </a:rPr>
              <a:t>Inside Threats</a:t>
            </a:r>
            <a:endParaRPr>
              <a:latin typeface="Roboto Light"/>
              <a:ea typeface="Roboto Light"/>
              <a:cs typeface="Roboto Light"/>
              <a:sym typeface="Roboto Light"/>
            </a:endParaRPr>
          </a:p>
        </p:txBody>
      </p:sp>
      <p:sp>
        <p:nvSpPr>
          <p:cNvPr id="2568" name="Google Shape;2568;p150"/>
          <p:cNvSpPr txBox="1"/>
          <p:nvPr>
            <p:ph idx="1" type="subTitle"/>
          </p:nvPr>
        </p:nvSpPr>
        <p:spPr>
          <a:xfrm>
            <a:off x="0" y="675975"/>
            <a:ext cx="6093000" cy="930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Inside Threats are affiliated with the organization: staff, partners, stakeholders, etc.</a:t>
            </a:r>
            <a:endParaRPr/>
          </a:p>
        </p:txBody>
      </p:sp>
      <p:sp>
        <p:nvSpPr>
          <p:cNvPr id="2569" name="Google Shape;2569;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0" name="Google Shape;2570;p150"/>
          <p:cNvSpPr txBox="1"/>
          <p:nvPr>
            <p:ph idx="3" type="body"/>
          </p:nvPr>
        </p:nvSpPr>
        <p:spPr>
          <a:xfrm>
            <a:off x="0" y="1433300"/>
            <a:ext cx="5695800" cy="3852900"/>
          </a:xfrm>
          <a:prstGeom prst="rect">
            <a:avLst/>
          </a:prstGeom>
        </p:spPr>
        <p:txBody>
          <a:bodyPr anchorCtr="0" anchor="t" bIns="914400" lIns="457200" spcFirstLastPara="1" rIns="457200" wrap="square" tIns="0">
            <a:noAutofit/>
          </a:bodyPr>
          <a:lstStyle/>
          <a:p>
            <a:pPr indent="0" lvl="0" marL="548640" rtl="0" algn="l">
              <a:spcBef>
                <a:spcPts val="0"/>
              </a:spcBef>
              <a:spcAft>
                <a:spcPts val="0"/>
              </a:spcAft>
              <a:buNone/>
            </a:pPr>
            <a:r>
              <a:rPr lang="en" sz="1600"/>
              <a:t>Motivations include: sabotage, revenge, financial or business gains. </a:t>
            </a:r>
            <a:endParaRPr sz="1600"/>
          </a:p>
          <a:p>
            <a:pPr indent="0" lvl="0" marL="548640" rtl="0" algn="l">
              <a:spcBef>
                <a:spcPts val="800"/>
              </a:spcBef>
              <a:spcAft>
                <a:spcPts val="0"/>
              </a:spcAft>
              <a:buNone/>
            </a:pPr>
            <a:r>
              <a:rPr lang="en" sz="1600"/>
              <a:t>Inside actors are more likely to bypass </a:t>
            </a:r>
            <a:r>
              <a:rPr b="1" lang="en" sz="1600"/>
              <a:t>technical controls</a:t>
            </a:r>
            <a:r>
              <a:rPr lang="en" sz="1600"/>
              <a:t>, meaning strong </a:t>
            </a:r>
            <a:r>
              <a:rPr b="1" lang="en" sz="1600"/>
              <a:t>operational</a:t>
            </a:r>
            <a:r>
              <a:rPr lang="en" sz="1600"/>
              <a:t> and </a:t>
            </a:r>
            <a:r>
              <a:rPr b="1" lang="en" sz="1600"/>
              <a:t>management controls</a:t>
            </a:r>
            <a:r>
              <a:rPr lang="en" sz="1600"/>
              <a:t> are needed to mitigate threats, such as: </a:t>
            </a:r>
            <a:endParaRPr sz="1600"/>
          </a:p>
          <a:p>
            <a:pPr indent="0" lvl="0" marL="914400" rtl="0" algn="l">
              <a:spcBef>
                <a:spcPts val="800"/>
              </a:spcBef>
              <a:spcAft>
                <a:spcPts val="0"/>
              </a:spcAft>
              <a:buNone/>
            </a:pPr>
            <a:r>
              <a:rPr lang="en"/>
              <a:t>– Comprehensive on and off-boarding</a:t>
            </a:r>
            <a:endParaRPr/>
          </a:p>
          <a:p>
            <a:pPr indent="0" lvl="0" marL="914400" rtl="0" algn="l">
              <a:spcBef>
                <a:spcPts val="400"/>
              </a:spcBef>
              <a:spcAft>
                <a:spcPts val="0"/>
              </a:spcAft>
              <a:buNone/>
            </a:pPr>
            <a:r>
              <a:rPr lang="en"/>
              <a:t>– Mandatory vacations</a:t>
            </a:r>
            <a:endParaRPr/>
          </a:p>
          <a:p>
            <a:pPr indent="0" lvl="0" marL="914400" rtl="0" algn="l">
              <a:spcBef>
                <a:spcPts val="400"/>
              </a:spcBef>
              <a:spcAft>
                <a:spcPts val="0"/>
              </a:spcAft>
              <a:buNone/>
            </a:pPr>
            <a:r>
              <a:rPr lang="en"/>
              <a:t>– User awareness / training</a:t>
            </a:r>
            <a:endParaRPr/>
          </a:p>
          <a:p>
            <a:pPr indent="0" lvl="0" marL="914400" rtl="0" algn="l">
              <a:spcBef>
                <a:spcPts val="400"/>
              </a:spcBef>
              <a:spcAft>
                <a:spcPts val="0"/>
              </a:spcAft>
              <a:buNone/>
            </a:pPr>
            <a:r>
              <a:rPr lang="en"/>
              <a:t> –Principle of least privilege</a:t>
            </a:r>
            <a:endParaRPr/>
          </a:p>
          <a:p>
            <a:pPr indent="0" lvl="0" marL="0" rtl="0" algn="l">
              <a:spcBef>
                <a:spcPts val="800"/>
              </a:spcBef>
              <a:spcAft>
                <a:spcPts val="800"/>
              </a:spcAft>
              <a:buNone/>
            </a:pPr>
            <a:r>
              <a:rPr lang="en" sz="1600"/>
              <a:t>We’ll dive into this topic during our Governance, Risk and Compliance week.</a:t>
            </a:r>
            <a:endParaRPr sz="1600"/>
          </a:p>
        </p:txBody>
      </p:sp>
      <p:pic>
        <p:nvPicPr>
          <p:cNvPr id="2571" name="Google Shape;2571;p150"/>
          <p:cNvPicPr preferRelativeResize="0"/>
          <p:nvPr/>
        </p:nvPicPr>
        <p:blipFill rotWithShape="1">
          <a:blip r:embed="rId3">
            <a:alphaModFix/>
          </a:blip>
          <a:srcRect b="10336" l="8590" r="15989" t="9785"/>
          <a:stretch/>
        </p:blipFill>
        <p:spPr>
          <a:xfrm>
            <a:off x="4960600" y="277875"/>
            <a:ext cx="4195701" cy="4443474"/>
          </a:xfrm>
          <a:prstGeom prst="rect">
            <a:avLst/>
          </a:prstGeom>
          <a:noFill/>
          <a:ln>
            <a:noFill/>
          </a:ln>
        </p:spPr>
      </p:pic>
      <p:pic>
        <p:nvPicPr>
          <p:cNvPr id="2572" name="Google Shape;2572;p150"/>
          <p:cNvPicPr preferRelativeResize="0"/>
          <p:nvPr/>
        </p:nvPicPr>
        <p:blipFill rotWithShape="1">
          <a:blip r:embed="rId4">
            <a:alphaModFix amt="76000"/>
          </a:blip>
          <a:srcRect b="1765" l="0" r="0" t="1774"/>
          <a:stretch/>
        </p:blipFill>
        <p:spPr>
          <a:xfrm>
            <a:off x="522126" y="1383026"/>
            <a:ext cx="406275" cy="313900"/>
          </a:xfrm>
          <a:prstGeom prst="rect">
            <a:avLst/>
          </a:prstGeom>
          <a:noFill/>
          <a:ln>
            <a:noFill/>
          </a:ln>
        </p:spPr>
      </p:pic>
      <p:pic>
        <p:nvPicPr>
          <p:cNvPr id="2573" name="Google Shape;2573;p150"/>
          <p:cNvPicPr preferRelativeResize="0"/>
          <p:nvPr/>
        </p:nvPicPr>
        <p:blipFill rotWithShape="1">
          <a:blip r:embed="rId4">
            <a:alphaModFix amt="76000"/>
          </a:blip>
          <a:srcRect b="1765" l="0" r="0" t="1774"/>
          <a:stretch/>
        </p:blipFill>
        <p:spPr>
          <a:xfrm>
            <a:off x="522126" y="1995776"/>
            <a:ext cx="406275" cy="313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7" name="Shape 2577"/>
        <p:cNvGrpSpPr/>
        <p:nvPr/>
      </p:nvGrpSpPr>
      <p:grpSpPr>
        <a:xfrm>
          <a:off x="0" y="0"/>
          <a:ext cx="0" cy="0"/>
          <a:chOff x="0" y="0"/>
          <a:chExt cx="0" cy="0"/>
        </a:xfrm>
      </p:grpSpPr>
      <p:sp>
        <p:nvSpPr>
          <p:cNvPr id="2578" name="Google Shape;2578;p15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579" name="Google Shape;257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0" name="Google Shape;2580;p15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Threat Actor Type Questions</a:t>
            </a:r>
            <a:endParaRPr/>
          </a:p>
          <a:p>
            <a:pPr indent="0" lvl="0" marL="0" rtl="0" algn="l">
              <a:spcBef>
                <a:spcPts val="800"/>
              </a:spcBef>
              <a:spcAft>
                <a:spcPts val="0"/>
              </a:spcAft>
              <a:buNone/>
            </a:pPr>
            <a:r>
              <a:rPr lang="en" sz="2000">
                <a:latin typeface="Roboto Light"/>
                <a:ea typeface="Roboto Light"/>
                <a:cs typeface="Roboto Light"/>
                <a:sym typeface="Roboto Light"/>
              </a:rPr>
              <a:t>In this activity, you will work through </a:t>
            </a:r>
            <a:br>
              <a:rPr lang="en" sz="2000">
                <a:latin typeface="Roboto Light"/>
                <a:ea typeface="Roboto Light"/>
                <a:cs typeface="Roboto Light"/>
                <a:sym typeface="Roboto Light"/>
              </a:rPr>
            </a:br>
            <a:r>
              <a:rPr lang="en" sz="2000">
                <a:latin typeface="Roboto Light"/>
                <a:ea typeface="Roboto Light"/>
                <a:cs typeface="Roboto Light"/>
                <a:sym typeface="Roboto Light"/>
              </a:rPr>
              <a:t>Module 1.3 of the CertMaster Practice.</a:t>
            </a:r>
            <a:endParaRPr sz="2000">
              <a:latin typeface="Roboto Light"/>
              <a:ea typeface="Roboto Light"/>
              <a:cs typeface="Roboto Light"/>
              <a:sym typeface="Roboto Light"/>
            </a:endParaRPr>
          </a:p>
          <a:p>
            <a:pPr indent="0" lvl="0" marL="0" rtl="0" algn="l">
              <a:spcBef>
                <a:spcPts val="800"/>
              </a:spcBef>
              <a:spcAft>
                <a:spcPts val="0"/>
              </a:spcAft>
              <a:buNone/>
            </a:pPr>
            <a:r>
              <a:rPr lang="en" sz="2000">
                <a:latin typeface="Roboto Light"/>
                <a:ea typeface="Roboto Light"/>
                <a:cs typeface="Roboto Light"/>
                <a:sym typeface="Roboto Light"/>
              </a:rPr>
              <a:t>(</a:t>
            </a:r>
            <a:r>
              <a:rPr lang="en" sz="2000">
                <a:latin typeface="Roboto Light"/>
                <a:ea typeface="Roboto Light"/>
                <a:cs typeface="Roboto Light"/>
                <a:sym typeface="Roboto Light"/>
              </a:rPr>
              <a:t>Question sheets will be sent out by instructor.)</a:t>
            </a:r>
            <a:endParaRPr sz="2000">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4" name="Shape 2584"/>
        <p:cNvGrpSpPr/>
        <p:nvPr/>
      </p:nvGrpSpPr>
      <p:grpSpPr>
        <a:xfrm>
          <a:off x="0" y="0"/>
          <a:ext cx="0" cy="0"/>
          <a:chOff x="0" y="0"/>
          <a:chExt cx="0" cy="0"/>
        </a:xfrm>
      </p:grpSpPr>
      <p:sp>
        <p:nvSpPr>
          <p:cNvPr id="2585" name="Google Shape;2585;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pic>
        <p:nvPicPr>
          <p:cNvPr id="2069" name="Google Shape;2069;p108"/>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070" name="Google Shape;2070;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sp>
        <p:nvSpPr>
          <p:cNvPr id="2071" name="Google Shape;2071;p10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72" name="Google Shape;2072;p108"/>
          <p:cNvSpPr txBox="1"/>
          <p:nvPr>
            <p:ph type="title"/>
          </p:nvPr>
        </p:nvSpPr>
        <p:spPr>
          <a:xfrm>
            <a:off x="1729000" y="762300"/>
            <a:ext cx="5675700" cy="13041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800">
                <a:solidFill>
                  <a:srgbClr val="FFFFFF"/>
                </a:solidFill>
                <a:latin typeface="Roboto"/>
                <a:ea typeface="Roboto"/>
                <a:cs typeface="Roboto"/>
                <a:sym typeface="Roboto"/>
              </a:rPr>
              <a:t>The </a:t>
            </a:r>
            <a:r>
              <a:rPr lang="en" sz="2800">
                <a:solidFill>
                  <a:srgbClr val="FFFFFF"/>
                </a:solidFill>
                <a:latin typeface="Roboto"/>
                <a:ea typeface="Roboto"/>
                <a:cs typeface="Roboto"/>
                <a:sym typeface="Roboto"/>
              </a:rPr>
              <a:t>framework that captures the fundamental goal of information security:</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3000">
              <a:solidFill>
                <a:srgbClr val="FFFFFF"/>
              </a:solidFill>
              <a:latin typeface="Roboto"/>
              <a:ea typeface="Roboto"/>
              <a:cs typeface="Roboto"/>
              <a:sym typeface="Roboto"/>
            </a:endParaRPr>
          </a:p>
          <a:p>
            <a:pPr indent="0" lvl="0" marL="0" rtl="0" algn="l">
              <a:lnSpc>
                <a:spcPct val="114000"/>
              </a:lnSpc>
              <a:spcBef>
                <a:spcPts val="0"/>
              </a:spcBef>
              <a:spcAft>
                <a:spcPts val="1000"/>
              </a:spcAft>
              <a:buClr>
                <a:schemeClr val="dk1"/>
              </a:buClr>
              <a:buSzPts val="1100"/>
              <a:buFont typeface="Arial"/>
              <a:buNone/>
            </a:pPr>
            <a:r>
              <a:rPr b="1" lang="en" sz="3000">
                <a:solidFill>
                  <a:srgbClr val="FFFFFF"/>
                </a:solidFill>
                <a:latin typeface="Roboto"/>
                <a:ea typeface="Roboto"/>
                <a:cs typeface="Roboto"/>
                <a:sym typeface="Roboto"/>
              </a:rPr>
              <a:t>           </a:t>
            </a:r>
            <a:r>
              <a:rPr b="1" lang="en" sz="3600">
                <a:solidFill>
                  <a:srgbClr val="FFFFFF"/>
                </a:solidFill>
                <a:latin typeface="Roboto"/>
                <a:ea typeface="Roboto"/>
                <a:cs typeface="Roboto"/>
                <a:sym typeface="Roboto"/>
              </a:rPr>
              <a:t>The CIA Triad</a:t>
            </a:r>
            <a:endParaRPr b="1" sz="3600">
              <a:solidFill>
                <a:srgbClr val="FFFFFF"/>
              </a:solidFill>
              <a:latin typeface="Roboto"/>
              <a:ea typeface="Roboto"/>
              <a:cs typeface="Roboto"/>
              <a:sym typeface="Roboto"/>
            </a:endParaRPr>
          </a:p>
        </p:txBody>
      </p:sp>
      <p:grpSp>
        <p:nvGrpSpPr>
          <p:cNvPr id="2073" name="Google Shape;2073;p108"/>
          <p:cNvGrpSpPr/>
          <p:nvPr/>
        </p:nvGrpSpPr>
        <p:grpSpPr>
          <a:xfrm>
            <a:off x="2336175" y="2931900"/>
            <a:ext cx="651300" cy="651300"/>
            <a:chOff x="1878975" y="2246100"/>
            <a:chExt cx="651300" cy="651300"/>
          </a:xfrm>
        </p:grpSpPr>
        <p:sp>
          <p:nvSpPr>
            <p:cNvPr id="2074" name="Google Shape;2074;p108"/>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5" name="Google Shape;2075;p108"/>
            <p:cNvGrpSpPr/>
            <p:nvPr/>
          </p:nvGrpSpPr>
          <p:grpSpPr>
            <a:xfrm>
              <a:off x="2014688" y="2419350"/>
              <a:ext cx="401625" cy="304800"/>
              <a:chOff x="1353225" y="2260925"/>
              <a:chExt cx="401625" cy="304800"/>
            </a:xfrm>
          </p:grpSpPr>
          <p:cxnSp>
            <p:nvCxnSpPr>
              <p:cNvPr id="2076" name="Google Shape;2076;p108"/>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2077" name="Google Shape;2077;p108"/>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cxnSp>
        <p:nvCxnSpPr>
          <p:cNvPr id="2078" name="Google Shape;2078;p108"/>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589" name="Shape 2589"/>
        <p:cNvGrpSpPr/>
        <p:nvPr/>
      </p:nvGrpSpPr>
      <p:grpSpPr>
        <a:xfrm>
          <a:off x="0" y="0"/>
          <a:ext cx="0" cy="0"/>
          <a:chOff x="0" y="0"/>
          <a:chExt cx="0" cy="0"/>
        </a:xfrm>
      </p:grpSpPr>
      <p:sp>
        <p:nvSpPr>
          <p:cNvPr id="2590" name="Google Shape;2590;p153"/>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2" name="Google Shape;2592;p15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5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a:t>
            </a:r>
            <a:r>
              <a:rPr lang="en">
                <a:solidFill>
                  <a:schemeClr val="dk1"/>
                </a:solidFill>
              </a:rPr>
              <a:t> 1:</a:t>
            </a:r>
            <a:endParaRPr>
              <a:latin typeface="Roboto Light"/>
              <a:ea typeface="Roboto Light"/>
              <a:cs typeface="Roboto Light"/>
              <a:sym typeface="Roboto Light"/>
            </a:endParaRPr>
          </a:p>
        </p:txBody>
      </p:sp>
      <p:sp>
        <p:nvSpPr>
          <p:cNvPr id="2594" name="Google Shape;2594;p153"/>
          <p:cNvSpPr txBox="1"/>
          <p:nvPr>
            <p:ph idx="3" type="body"/>
          </p:nvPr>
        </p:nvSpPr>
        <p:spPr>
          <a:xfrm>
            <a:off x="457200" y="766850"/>
            <a:ext cx="58083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Medium"/>
                <a:ea typeface="Roboto Medium"/>
                <a:cs typeface="Roboto Medium"/>
                <a:sym typeface="Roboto Medium"/>
              </a:rPr>
              <a:t>Which of the following threat actors or threat actor groups is most likely to have the best funding to hire and sustain a group of hackers?</a:t>
            </a:r>
            <a:endParaRPr sz="1600">
              <a:solidFill>
                <a:schemeClr val="dk1"/>
              </a:solidFill>
              <a:latin typeface="Roboto Medium"/>
              <a:ea typeface="Roboto Medium"/>
              <a:cs typeface="Roboto Medium"/>
              <a:sym typeface="Roboto Medium"/>
            </a:endParaRPr>
          </a:p>
          <a:p>
            <a:pPr indent="-180340" lvl="0" marL="411480" rtl="0" algn="l">
              <a:lnSpc>
                <a:spcPct val="115000"/>
              </a:lnSpc>
              <a:spcBef>
                <a:spcPts val="1200"/>
              </a:spcBef>
              <a:spcAft>
                <a:spcPts val="0"/>
              </a:spcAft>
              <a:buClr>
                <a:schemeClr val="dk1"/>
              </a:buClr>
              <a:buSzPts val="1400"/>
              <a:buFont typeface="Roboto"/>
              <a:buAutoNum type="arabicPeriod"/>
            </a:pPr>
            <a:r>
              <a:rPr lang="en">
                <a:solidFill>
                  <a:schemeClr val="dk1"/>
                </a:solidFill>
              </a:rPr>
              <a:t>Nation states</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Organized crime </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Script kiddies</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Hacktivist groups</a:t>
            </a:r>
            <a:endParaRPr>
              <a:solidFill>
                <a:srgbClr val="24292E"/>
              </a:solidFill>
              <a:latin typeface="Roboto Medium"/>
              <a:ea typeface="Roboto Medium"/>
              <a:cs typeface="Roboto Medium"/>
              <a:sym typeface="Roboto Medium"/>
            </a:endParaRPr>
          </a:p>
        </p:txBody>
      </p:sp>
      <p:pic>
        <p:nvPicPr>
          <p:cNvPr id="2595" name="Google Shape;2595;p15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596" name="Google Shape;2596;p15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597" name="Google Shape;2597;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01" name="Shape 2601"/>
        <p:cNvGrpSpPr/>
        <p:nvPr/>
      </p:nvGrpSpPr>
      <p:grpSpPr>
        <a:xfrm>
          <a:off x="0" y="0"/>
          <a:ext cx="0" cy="0"/>
          <a:chOff x="0" y="0"/>
          <a:chExt cx="0" cy="0"/>
        </a:xfrm>
      </p:grpSpPr>
      <p:sp>
        <p:nvSpPr>
          <p:cNvPr id="2602" name="Google Shape;2602;p154"/>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4" name="Google Shape;2604;p154"/>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5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1:</a:t>
            </a:r>
            <a:endParaRPr>
              <a:latin typeface="Roboto Light"/>
              <a:ea typeface="Roboto Light"/>
              <a:cs typeface="Roboto Light"/>
              <a:sym typeface="Roboto Light"/>
            </a:endParaRPr>
          </a:p>
        </p:txBody>
      </p:sp>
      <p:sp>
        <p:nvSpPr>
          <p:cNvPr id="2606" name="Google Shape;2606;p154"/>
          <p:cNvSpPr txBox="1"/>
          <p:nvPr>
            <p:ph idx="3" type="body"/>
          </p:nvPr>
        </p:nvSpPr>
        <p:spPr>
          <a:xfrm>
            <a:off x="457200" y="766850"/>
            <a:ext cx="58083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Medium"/>
                <a:ea typeface="Roboto Medium"/>
                <a:cs typeface="Roboto Medium"/>
                <a:sym typeface="Roboto Medium"/>
              </a:rPr>
              <a:t>Which of the following threat actors or threat actor groups is most likely to have the best funding to hire and sustain a group of hackers?</a:t>
            </a:r>
            <a:endParaRPr sz="1600">
              <a:solidFill>
                <a:schemeClr val="dk1"/>
              </a:solidFill>
              <a:latin typeface="Roboto Medium"/>
              <a:ea typeface="Roboto Medium"/>
              <a:cs typeface="Roboto Medium"/>
              <a:sym typeface="Roboto Medium"/>
            </a:endParaRPr>
          </a:p>
          <a:p>
            <a:pPr indent="-180340" lvl="0" marL="411480" rtl="0" algn="l">
              <a:lnSpc>
                <a:spcPct val="115000"/>
              </a:lnSpc>
              <a:spcBef>
                <a:spcPts val="1200"/>
              </a:spcBef>
              <a:spcAft>
                <a:spcPts val="0"/>
              </a:spcAft>
              <a:buClr>
                <a:schemeClr val="dk1"/>
              </a:buClr>
              <a:buSzPts val="1400"/>
              <a:buFont typeface="Roboto"/>
              <a:buAutoNum type="arabicPeriod"/>
            </a:pPr>
            <a:r>
              <a:rPr lang="en">
                <a:solidFill>
                  <a:schemeClr val="dk1"/>
                </a:solidFill>
                <a:highlight>
                  <a:schemeClr val="accent6"/>
                </a:highlight>
              </a:rPr>
              <a:t>Nation states</a:t>
            </a:r>
            <a:endParaRPr>
              <a:solidFill>
                <a:schemeClr val="dk1"/>
              </a:solidFill>
              <a:highlight>
                <a:schemeClr val="accent6"/>
              </a:highlight>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Organized crime </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Script kiddies</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Hacktivist groups</a:t>
            </a:r>
            <a:endParaRPr sz="1800">
              <a:solidFill>
                <a:schemeClr val="dk1"/>
              </a:solidFill>
              <a:highlight>
                <a:schemeClr val="accent6"/>
              </a:highlight>
            </a:endParaRPr>
          </a:p>
        </p:txBody>
      </p:sp>
      <p:pic>
        <p:nvPicPr>
          <p:cNvPr id="2607" name="Google Shape;2607;p15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08" name="Google Shape;2608;p154"/>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09" name="Google Shape;2609;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0" name="Google Shape;2610;p154"/>
          <p:cNvSpPr txBox="1"/>
          <p:nvPr/>
        </p:nvSpPr>
        <p:spPr>
          <a:xfrm>
            <a:off x="502925" y="2829600"/>
            <a:ext cx="5712300" cy="2460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b="1" lang="en" sz="1300">
                <a:solidFill>
                  <a:srgbClr val="24292E"/>
                </a:solidFill>
                <a:latin typeface="Roboto"/>
                <a:ea typeface="Roboto"/>
                <a:cs typeface="Roboto"/>
                <a:sym typeface="Roboto"/>
              </a:rPr>
              <a:t>Extended Explanation: </a:t>
            </a:r>
            <a:endParaRPr b="1" sz="1300">
              <a:solidFill>
                <a:srgbClr val="24292E"/>
              </a:solidFill>
              <a:latin typeface="Roboto"/>
              <a:ea typeface="Roboto"/>
              <a:cs typeface="Roboto"/>
              <a:sym typeface="Roboto"/>
            </a:endParaRPr>
          </a:p>
          <a:p>
            <a:pPr indent="-167640" lvl="0" marL="320040" rtl="0" algn="l">
              <a:lnSpc>
                <a:spcPct val="100000"/>
              </a:lnSpc>
              <a:spcBef>
                <a:spcPts val="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Nation states have tax revenues, backing from large companies, and/or wealthy benefactors who fund malicious activities.</a:t>
            </a:r>
            <a:endParaRPr sz="1200">
              <a:solidFill>
                <a:srgbClr val="24292E"/>
              </a:solidFill>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Well-funded, organized crime does not have the resources of an entire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nation behind them.</a:t>
            </a:r>
            <a:endParaRPr sz="1200">
              <a:solidFill>
                <a:srgbClr val="24292E"/>
              </a:solidFill>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Script kiddies do not have any funding because they are typically young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and inexperienced and do not qualify for any backing.</a:t>
            </a:r>
            <a:endParaRPr sz="1200">
              <a:solidFill>
                <a:srgbClr val="24292E"/>
              </a:solidFill>
              <a:latin typeface="Roboto"/>
              <a:ea typeface="Roboto"/>
              <a:cs typeface="Roboto"/>
              <a:sym typeface="Roboto"/>
            </a:endParaRPr>
          </a:p>
          <a:p>
            <a:pPr indent="-167640" lvl="0" marL="320040" rtl="0" algn="l">
              <a:lnSpc>
                <a:spcPct val="100000"/>
              </a:lnSpc>
              <a:spcBef>
                <a:spcPts val="400"/>
              </a:spcBef>
              <a:spcAft>
                <a:spcPts val="400"/>
              </a:spcAft>
              <a:buClr>
                <a:srgbClr val="24292E"/>
              </a:buClr>
              <a:buSzPts val="1200"/>
              <a:buFont typeface="Roboto"/>
              <a:buChar char="●"/>
            </a:pPr>
            <a:r>
              <a:rPr lang="en" sz="1200">
                <a:solidFill>
                  <a:srgbClr val="24292E"/>
                </a:solidFill>
                <a:latin typeface="Roboto"/>
                <a:ea typeface="Roboto"/>
                <a:cs typeface="Roboto"/>
                <a:sym typeface="Roboto"/>
              </a:rPr>
              <a:t>Hacktivist groups might have minor funding from opposing viewpoint factions but the funding is not significant nor comparable to nation states.</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14" name="Shape 2614"/>
        <p:cNvGrpSpPr/>
        <p:nvPr/>
      </p:nvGrpSpPr>
      <p:grpSpPr>
        <a:xfrm>
          <a:off x="0" y="0"/>
          <a:ext cx="0" cy="0"/>
          <a:chOff x="0" y="0"/>
          <a:chExt cx="0" cy="0"/>
        </a:xfrm>
      </p:grpSpPr>
      <p:sp>
        <p:nvSpPr>
          <p:cNvPr id="2615" name="Google Shape;2615;p155"/>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7" name="Google Shape;2617;p155"/>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5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2:</a:t>
            </a:r>
            <a:endParaRPr>
              <a:latin typeface="Roboto Light"/>
              <a:ea typeface="Roboto Light"/>
              <a:cs typeface="Roboto Light"/>
              <a:sym typeface="Roboto Light"/>
            </a:endParaRPr>
          </a:p>
        </p:txBody>
      </p:sp>
      <p:sp>
        <p:nvSpPr>
          <p:cNvPr id="2619" name="Google Shape;2619;p155"/>
          <p:cNvSpPr txBox="1"/>
          <p:nvPr>
            <p:ph idx="3" type="body"/>
          </p:nvPr>
        </p:nvSpPr>
        <p:spPr>
          <a:xfrm>
            <a:off x="457200" y="766850"/>
            <a:ext cx="5808300" cy="2598900"/>
          </a:xfrm>
          <a:prstGeom prst="rect">
            <a:avLst/>
          </a:prstGeom>
        </p:spPr>
        <p:txBody>
          <a:bodyPr anchorCtr="0" anchor="t" bIns="914400" lIns="457200" spcFirstLastPara="1" rIns="457200" wrap="square" tIns="0">
            <a:noAutofit/>
          </a:bodyPr>
          <a:lstStyle/>
          <a:p>
            <a:pPr indent="0" lvl="0" marL="0" rtl="0" algn="l">
              <a:lnSpc>
                <a:spcPct val="113000"/>
              </a:lnSpc>
              <a:spcBef>
                <a:spcPts val="500"/>
              </a:spcBef>
              <a:spcAft>
                <a:spcPts val="0"/>
              </a:spcAft>
              <a:buNone/>
            </a:pPr>
            <a:r>
              <a:rPr lang="en" sz="1600">
                <a:solidFill>
                  <a:schemeClr val="dk1"/>
                </a:solidFill>
                <a:latin typeface="Roboto Medium"/>
                <a:ea typeface="Roboto Medium"/>
                <a:cs typeface="Roboto Medium"/>
                <a:sym typeface="Roboto Medium"/>
              </a:rPr>
              <a:t>Which feature of insider threat actors makes them especially dangerous to an organization?</a:t>
            </a:r>
            <a:endParaRPr sz="1600">
              <a:solidFill>
                <a:schemeClr val="dk1"/>
              </a:solidFill>
              <a:latin typeface="Roboto Medium"/>
              <a:ea typeface="Roboto Medium"/>
              <a:cs typeface="Roboto Medium"/>
              <a:sym typeface="Roboto Medium"/>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have unrestricted access to sensitive data </a:t>
            </a:r>
            <a:br>
              <a:rPr lang="en">
                <a:solidFill>
                  <a:schemeClr val="dk1"/>
                </a:solidFill>
              </a:rPr>
            </a:br>
            <a:r>
              <a:rPr lang="en">
                <a:solidFill>
                  <a:schemeClr val="dk1"/>
                </a:solidFill>
              </a:rPr>
              <a:t>and information.</a:t>
            </a:r>
            <a:endParaRPr>
              <a:solidFill>
                <a:schemeClr val="dk1"/>
              </a:solidFill>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oppose the organization’s political or </a:t>
            </a:r>
            <a:br>
              <a:rPr lang="en">
                <a:solidFill>
                  <a:schemeClr val="dk1"/>
                </a:solidFill>
              </a:rPr>
            </a:br>
            <a:r>
              <a:rPr lang="en">
                <a:solidFill>
                  <a:schemeClr val="dk1"/>
                </a:solidFill>
              </a:rPr>
              <a:t>ideological goals.</a:t>
            </a:r>
            <a:endParaRPr>
              <a:solidFill>
                <a:schemeClr val="dk1"/>
              </a:solidFill>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launch advanced persistent attacks (APTs) against their own organization. </a:t>
            </a:r>
            <a:endParaRPr>
              <a:solidFill>
                <a:schemeClr val="dk1"/>
              </a:solidFill>
            </a:endParaRPr>
          </a:p>
          <a:p>
            <a:pPr indent="-180339" lvl="0" marL="393192" rtl="0" algn="l">
              <a:lnSpc>
                <a:spcPct val="100000"/>
              </a:lnSpc>
              <a:spcBef>
                <a:spcPts val="500"/>
              </a:spcBef>
              <a:spcAft>
                <a:spcPts val="500"/>
              </a:spcAft>
              <a:buClr>
                <a:schemeClr val="dk1"/>
              </a:buClr>
              <a:buSzPts val="1400"/>
              <a:buFont typeface="Roboto"/>
              <a:buAutoNum type="arabicPeriod"/>
            </a:pPr>
            <a:r>
              <a:rPr lang="en">
                <a:solidFill>
                  <a:schemeClr val="dk1"/>
                </a:solidFill>
              </a:rPr>
              <a:t>They use canned threat programs to launch their attacks.</a:t>
            </a:r>
            <a:endParaRPr>
              <a:solidFill>
                <a:schemeClr val="dk1"/>
              </a:solidFill>
              <a:latin typeface="Roboto Medium"/>
              <a:ea typeface="Roboto Medium"/>
              <a:cs typeface="Roboto Medium"/>
              <a:sym typeface="Roboto Medium"/>
            </a:endParaRPr>
          </a:p>
        </p:txBody>
      </p:sp>
      <p:pic>
        <p:nvPicPr>
          <p:cNvPr id="2620" name="Google Shape;2620;p15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21" name="Google Shape;2621;p155"/>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22" name="Google Shape;2622;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26" name="Shape 2626"/>
        <p:cNvGrpSpPr/>
        <p:nvPr/>
      </p:nvGrpSpPr>
      <p:grpSpPr>
        <a:xfrm>
          <a:off x="0" y="0"/>
          <a:ext cx="0" cy="0"/>
          <a:chOff x="0" y="0"/>
          <a:chExt cx="0" cy="0"/>
        </a:xfrm>
      </p:grpSpPr>
      <p:sp>
        <p:nvSpPr>
          <p:cNvPr id="2627" name="Google Shape;2627;p156"/>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9" name="Google Shape;2629;p156"/>
          <p:cNvSpPr/>
          <p:nvPr/>
        </p:nvSpPr>
        <p:spPr>
          <a:xfrm>
            <a:off x="502925" y="-138000"/>
            <a:ext cx="62805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5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2:</a:t>
            </a:r>
            <a:endParaRPr>
              <a:latin typeface="Roboto Light"/>
              <a:ea typeface="Roboto Light"/>
              <a:cs typeface="Roboto Light"/>
              <a:sym typeface="Roboto Light"/>
            </a:endParaRPr>
          </a:p>
        </p:txBody>
      </p:sp>
      <p:sp>
        <p:nvSpPr>
          <p:cNvPr id="2631" name="Google Shape;2631;p156"/>
          <p:cNvSpPr txBox="1"/>
          <p:nvPr>
            <p:ph idx="3" type="body"/>
          </p:nvPr>
        </p:nvSpPr>
        <p:spPr>
          <a:xfrm>
            <a:off x="457200" y="766850"/>
            <a:ext cx="6481500" cy="2097900"/>
          </a:xfrm>
          <a:prstGeom prst="rect">
            <a:avLst/>
          </a:prstGeom>
        </p:spPr>
        <p:txBody>
          <a:bodyPr anchorCtr="0" anchor="t" bIns="914400" lIns="457200" spcFirstLastPara="1" rIns="457200" wrap="square" tIns="0">
            <a:noAutofit/>
          </a:bodyPr>
          <a:lstStyle/>
          <a:p>
            <a:pPr indent="0" lvl="0" marL="0" rtl="0" algn="l">
              <a:lnSpc>
                <a:spcPct val="113000"/>
              </a:lnSpc>
              <a:spcBef>
                <a:spcPts val="500"/>
              </a:spcBef>
              <a:spcAft>
                <a:spcPts val="0"/>
              </a:spcAft>
              <a:buNone/>
            </a:pPr>
            <a:r>
              <a:rPr lang="en" sz="1600">
                <a:solidFill>
                  <a:schemeClr val="dk1"/>
                </a:solidFill>
                <a:latin typeface="Roboto Medium"/>
                <a:ea typeface="Roboto Medium"/>
                <a:cs typeface="Roboto Medium"/>
                <a:sym typeface="Roboto Medium"/>
              </a:rPr>
              <a:t>Which feature of insider threat actors makes them especially dangerous to an organization?</a:t>
            </a:r>
            <a:endParaRPr sz="1600">
              <a:solidFill>
                <a:schemeClr val="dk1"/>
              </a:solidFill>
              <a:latin typeface="Roboto Medium"/>
              <a:ea typeface="Roboto Medium"/>
              <a:cs typeface="Roboto Medium"/>
              <a:sym typeface="Roboto Medium"/>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have unrestricted access to sensitive data and information.</a:t>
            </a:r>
            <a:endParaRPr>
              <a:solidFill>
                <a:schemeClr val="dk1"/>
              </a:solidFill>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highlight>
                  <a:schemeClr val="accent6"/>
                </a:highlight>
              </a:rPr>
              <a:t>They oppose the organization’s political or ideological goals.</a:t>
            </a:r>
            <a:endParaRPr>
              <a:solidFill>
                <a:schemeClr val="dk1"/>
              </a:solidFill>
              <a:highlight>
                <a:schemeClr val="accent6"/>
              </a:highlight>
            </a:endParaRPr>
          </a:p>
          <a:p>
            <a:pPr indent="-180339" lvl="0" marL="393192" rtl="0" algn="l">
              <a:lnSpc>
                <a:spcPct val="100000"/>
              </a:lnSpc>
              <a:spcBef>
                <a:spcPts val="500"/>
              </a:spcBef>
              <a:spcAft>
                <a:spcPts val="0"/>
              </a:spcAft>
              <a:buClr>
                <a:schemeClr val="dk1"/>
              </a:buClr>
              <a:buSzPts val="1400"/>
              <a:buFont typeface="Roboto"/>
              <a:buAutoNum type="arabicPeriod"/>
            </a:pPr>
            <a:r>
              <a:rPr lang="en">
                <a:solidFill>
                  <a:schemeClr val="dk1"/>
                </a:solidFill>
              </a:rPr>
              <a:t>They launch advanced persistent attacks (APTs) against their own organization. </a:t>
            </a:r>
            <a:endParaRPr>
              <a:solidFill>
                <a:schemeClr val="dk1"/>
              </a:solidFill>
            </a:endParaRPr>
          </a:p>
          <a:p>
            <a:pPr indent="-180339" lvl="0" marL="393192" rtl="0" algn="l">
              <a:lnSpc>
                <a:spcPct val="100000"/>
              </a:lnSpc>
              <a:spcBef>
                <a:spcPts val="500"/>
              </a:spcBef>
              <a:spcAft>
                <a:spcPts val="500"/>
              </a:spcAft>
              <a:buClr>
                <a:schemeClr val="dk1"/>
              </a:buClr>
              <a:buSzPts val="1400"/>
              <a:buFont typeface="Roboto"/>
              <a:buAutoNum type="arabicPeriod"/>
            </a:pPr>
            <a:r>
              <a:rPr lang="en">
                <a:solidFill>
                  <a:schemeClr val="dk1"/>
                </a:solidFill>
              </a:rPr>
              <a:t>They use canned threat programs to launch their attacks.</a:t>
            </a:r>
            <a:endParaRPr>
              <a:solidFill>
                <a:schemeClr val="dk1"/>
              </a:solidFill>
              <a:latin typeface="Roboto Medium"/>
              <a:ea typeface="Roboto Medium"/>
              <a:cs typeface="Roboto Medium"/>
              <a:sym typeface="Roboto Medium"/>
            </a:endParaRPr>
          </a:p>
        </p:txBody>
      </p:sp>
      <p:pic>
        <p:nvPicPr>
          <p:cNvPr id="2632" name="Google Shape;2632;p156"/>
          <p:cNvPicPr preferRelativeResize="0"/>
          <p:nvPr/>
        </p:nvPicPr>
        <p:blipFill>
          <a:blip r:embed="rId3">
            <a:alphaModFix/>
          </a:blip>
          <a:stretch>
            <a:fillRect/>
          </a:stretch>
        </p:blipFill>
        <p:spPr>
          <a:xfrm>
            <a:off x="6976000" y="3097900"/>
            <a:ext cx="1784175" cy="1784175"/>
          </a:xfrm>
          <a:prstGeom prst="rect">
            <a:avLst/>
          </a:prstGeom>
          <a:noFill/>
          <a:ln>
            <a:noFill/>
          </a:ln>
        </p:spPr>
      </p:pic>
      <p:cxnSp>
        <p:nvCxnSpPr>
          <p:cNvPr id="2633" name="Google Shape;2633;p156"/>
          <p:cNvCxnSpPr/>
          <p:nvPr/>
        </p:nvCxnSpPr>
        <p:spPr>
          <a:xfrm>
            <a:off x="769775" y="650275"/>
            <a:ext cx="5728800" cy="0"/>
          </a:xfrm>
          <a:prstGeom prst="straightConnector1">
            <a:avLst/>
          </a:prstGeom>
          <a:noFill/>
          <a:ln cap="flat" cmpd="sng" w="9525">
            <a:solidFill>
              <a:schemeClr val="dk2"/>
            </a:solidFill>
            <a:prstDash val="solid"/>
            <a:round/>
            <a:headEnd len="med" w="med" type="none"/>
            <a:tailEnd len="med" w="med" type="none"/>
          </a:ln>
        </p:spPr>
      </p:cxnSp>
      <p:cxnSp>
        <p:nvCxnSpPr>
          <p:cNvPr id="2634" name="Google Shape;2634;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35" name="Google Shape;2635;p156"/>
          <p:cNvSpPr txBox="1"/>
          <p:nvPr/>
        </p:nvSpPr>
        <p:spPr>
          <a:xfrm>
            <a:off x="502925" y="2864875"/>
            <a:ext cx="6280500" cy="2425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Insider actors are dangerous because they have unrestricted access to sensitive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data and information. That data can then be easily stolen or leaked by someone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with appropriate access.</a:t>
            </a:r>
            <a:endParaRPr sz="12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The insider would prefer to stay in stealth mode and an APT will give away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their intent.</a:t>
            </a:r>
            <a:endParaRPr sz="12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A hacktivist would oppose the organization’s political or ideological goals. </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An insider would never reveal this oppositional nature.</a:t>
            </a:r>
            <a:endParaRPr sz="1200">
              <a:solidFill>
                <a:srgbClr val="24292E"/>
              </a:solidFill>
              <a:latin typeface="Roboto"/>
              <a:ea typeface="Roboto"/>
              <a:cs typeface="Roboto"/>
              <a:sym typeface="Roboto"/>
            </a:endParaRPr>
          </a:p>
          <a:p>
            <a:pPr indent="-167640" lvl="0" marL="320040" rtl="0" algn="l">
              <a:lnSpc>
                <a:spcPct val="100000"/>
              </a:lnSpc>
              <a:spcBef>
                <a:spcPts val="300"/>
              </a:spcBef>
              <a:spcAft>
                <a:spcPts val="300"/>
              </a:spcAft>
              <a:buClr>
                <a:srgbClr val="24292E"/>
              </a:buClr>
              <a:buSzPts val="1200"/>
              <a:buFont typeface="Roboto"/>
              <a:buChar char="●"/>
            </a:pPr>
            <a:r>
              <a:rPr lang="en" sz="1200">
                <a:solidFill>
                  <a:srgbClr val="24292E"/>
                </a:solidFill>
                <a:latin typeface="Roboto"/>
                <a:ea typeface="Roboto"/>
                <a:cs typeface="Roboto"/>
                <a:sym typeface="Roboto"/>
              </a:rPr>
              <a:t>Script kiddies use prebuilt or canned programs for attacks. Such attacks would</a:t>
            </a:r>
            <a:br>
              <a:rPr lang="en" sz="1200">
                <a:solidFill>
                  <a:srgbClr val="24292E"/>
                </a:solidFill>
                <a:latin typeface="Roboto"/>
                <a:ea typeface="Roboto"/>
                <a:cs typeface="Roboto"/>
                <a:sym typeface="Roboto"/>
              </a:rPr>
            </a:br>
            <a:r>
              <a:rPr lang="en" sz="1200">
                <a:solidFill>
                  <a:srgbClr val="24292E"/>
                </a:solidFill>
                <a:latin typeface="Roboto"/>
                <a:ea typeface="Roboto"/>
                <a:cs typeface="Roboto"/>
                <a:sym typeface="Roboto"/>
              </a:rPr>
              <a:t>likely give away the insider’s position and intent.</a:t>
            </a:r>
            <a:endParaRPr b="1" sz="1200">
              <a:solidFill>
                <a:srgbClr val="24292E"/>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39" name="Shape 2639"/>
        <p:cNvGrpSpPr/>
        <p:nvPr/>
      </p:nvGrpSpPr>
      <p:grpSpPr>
        <a:xfrm>
          <a:off x="0" y="0"/>
          <a:ext cx="0" cy="0"/>
          <a:chOff x="0" y="0"/>
          <a:chExt cx="0" cy="0"/>
        </a:xfrm>
      </p:grpSpPr>
      <p:sp>
        <p:nvSpPr>
          <p:cNvPr id="2640" name="Google Shape;2640;p157"/>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2" name="Google Shape;2642;p157"/>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57"/>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3:</a:t>
            </a:r>
            <a:endParaRPr>
              <a:latin typeface="Roboto Light"/>
              <a:ea typeface="Roboto Light"/>
              <a:cs typeface="Roboto Light"/>
              <a:sym typeface="Roboto Light"/>
            </a:endParaRPr>
          </a:p>
        </p:txBody>
      </p:sp>
      <p:sp>
        <p:nvSpPr>
          <p:cNvPr id="2644" name="Google Shape;2644;p157"/>
          <p:cNvSpPr txBox="1"/>
          <p:nvPr>
            <p:ph idx="3" type="body"/>
          </p:nvPr>
        </p:nvSpPr>
        <p:spPr>
          <a:xfrm>
            <a:off x="457200" y="766850"/>
            <a:ext cx="5808300" cy="18567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chemeClr val="dk1"/>
                </a:solidFill>
                <a:latin typeface="Roboto Medium"/>
                <a:ea typeface="Roboto Medium"/>
                <a:cs typeface="Roboto Medium"/>
                <a:sym typeface="Roboto Medium"/>
              </a:rPr>
              <a:t>Of the several types of threat actors, which one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is a novice with little experience as a hacker?</a:t>
            </a:r>
            <a:endParaRPr sz="1600">
              <a:solidFill>
                <a:schemeClr val="dk1"/>
              </a:solidFill>
              <a:latin typeface="Roboto Medium"/>
              <a:ea typeface="Roboto Medium"/>
              <a:cs typeface="Roboto Medium"/>
              <a:sym typeface="Roboto Medium"/>
            </a:endParaRPr>
          </a:p>
          <a:p>
            <a:pPr indent="-180340" lvl="0" marL="411480" rtl="0" algn="l">
              <a:lnSpc>
                <a:spcPct val="115000"/>
              </a:lnSpc>
              <a:spcBef>
                <a:spcPts val="800"/>
              </a:spcBef>
              <a:spcAft>
                <a:spcPts val="0"/>
              </a:spcAft>
              <a:buClr>
                <a:schemeClr val="dk1"/>
              </a:buClr>
              <a:buSzPts val="1400"/>
              <a:buFont typeface="Roboto"/>
              <a:buAutoNum type="arabicPeriod"/>
            </a:pPr>
            <a:r>
              <a:rPr lang="en">
                <a:solidFill>
                  <a:schemeClr val="dk1"/>
                </a:solidFill>
              </a:rPr>
              <a:t>Insider</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Script Kiddie </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Competitor</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Hacktivist groups</a:t>
            </a:r>
            <a:endParaRPr>
              <a:solidFill>
                <a:srgbClr val="24292E"/>
              </a:solidFill>
              <a:latin typeface="Roboto Medium"/>
              <a:ea typeface="Roboto Medium"/>
              <a:cs typeface="Roboto Medium"/>
              <a:sym typeface="Roboto Medium"/>
            </a:endParaRPr>
          </a:p>
        </p:txBody>
      </p:sp>
      <p:pic>
        <p:nvPicPr>
          <p:cNvPr id="2645" name="Google Shape;2645;p157"/>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46" name="Google Shape;2646;p157"/>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47" name="Google Shape;2647;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51" name="Shape 2651"/>
        <p:cNvGrpSpPr/>
        <p:nvPr/>
      </p:nvGrpSpPr>
      <p:grpSpPr>
        <a:xfrm>
          <a:off x="0" y="0"/>
          <a:ext cx="0" cy="0"/>
          <a:chOff x="0" y="0"/>
          <a:chExt cx="0" cy="0"/>
        </a:xfrm>
      </p:grpSpPr>
      <p:sp>
        <p:nvSpPr>
          <p:cNvPr id="2652" name="Google Shape;2652;p158"/>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4" name="Google Shape;2654;p158"/>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58"/>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3:</a:t>
            </a:r>
            <a:endParaRPr>
              <a:latin typeface="Roboto Light"/>
              <a:ea typeface="Roboto Light"/>
              <a:cs typeface="Roboto Light"/>
              <a:sym typeface="Roboto Light"/>
            </a:endParaRPr>
          </a:p>
        </p:txBody>
      </p:sp>
      <p:sp>
        <p:nvSpPr>
          <p:cNvPr id="2656" name="Google Shape;2656;p158"/>
          <p:cNvSpPr txBox="1"/>
          <p:nvPr>
            <p:ph idx="3" type="body"/>
          </p:nvPr>
        </p:nvSpPr>
        <p:spPr>
          <a:xfrm>
            <a:off x="457200" y="766850"/>
            <a:ext cx="5808300" cy="18567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chemeClr val="dk1"/>
                </a:solidFill>
                <a:latin typeface="Roboto Medium"/>
                <a:ea typeface="Roboto Medium"/>
                <a:cs typeface="Roboto Medium"/>
                <a:sym typeface="Roboto Medium"/>
              </a:rPr>
              <a:t>Of the several types of threat actors, which one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is a novice with little experience as a hacker?</a:t>
            </a:r>
            <a:endParaRPr sz="1600">
              <a:solidFill>
                <a:schemeClr val="dk1"/>
              </a:solidFill>
              <a:latin typeface="Roboto Medium"/>
              <a:ea typeface="Roboto Medium"/>
              <a:cs typeface="Roboto Medium"/>
              <a:sym typeface="Roboto Medium"/>
            </a:endParaRPr>
          </a:p>
          <a:p>
            <a:pPr indent="-180340" lvl="0" marL="411480" rtl="0" algn="l">
              <a:lnSpc>
                <a:spcPct val="115000"/>
              </a:lnSpc>
              <a:spcBef>
                <a:spcPts val="800"/>
              </a:spcBef>
              <a:spcAft>
                <a:spcPts val="0"/>
              </a:spcAft>
              <a:buClr>
                <a:schemeClr val="dk1"/>
              </a:buClr>
              <a:buSzPts val="1400"/>
              <a:buFont typeface="Roboto"/>
              <a:buAutoNum type="arabicPeriod"/>
            </a:pPr>
            <a:r>
              <a:rPr lang="en">
                <a:solidFill>
                  <a:schemeClr val="dk1"/>
                </a:solidFill>
              </a:rPr>
              <a:t>Insider</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highlight>
                  <a:schemeClr val="accent6"/>
                </a:highlight>
              </a:rPr>
              <a:t>Script Kiddie </a:t>
            </a:r>
            <a:endParaRPr>
              <a:solidFill>
                <a:schemeClr val="dk1"/>
              </a:solidFill>
              <a:highlight>
                <a:schemeClr val="accent6"/>
              </a:highlight>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Competitor</a:t>
            </a:r>
            <a:endParaRPr>
              <a:solidFill>
                <a:schemeClr val="dk1"/>
              </a:solidFill>
            </a:endParaRPr>
          </a:p>
          <a:p>
            <a:pPr indent="-180340" lvl="0" marL="411480" rtl="0" algn="l">
              <a:lnSpc>
                <a:spcPct val="115000"/>
              </a:lnSpc>
              <a:spcBef>
                <a:spcPts val="0"/>
              </a:spcBef>
              <a:spcAft>
                <a:spcPts val="0"/>
              </a:spcAft>
              <a:buClr>
                <a:schemeClr val="dk1"/>
              </a:buClr>
              <a:buSzPts val="1400"/>
              <a:buFont typeface="Roboto"/>
              <a:buAutoNum type="arabicPeriod"/>
            </a:pPr>
            <a:r>
              <a:rPr lang="en">
                <a:solidFill>
                  <a:schemeClr val="dk1"/>
                </a:solidFill>
              </a:rPr>
              <a:t>Hacktivist groups</a:t>
            </a:r>
            <a:endParaRPr>
              <a:solidFill>
                <a:srgbClr val="24292E"/>
              </a:solidFill>
              <a:latin typeface="Roboto Medium"/>
              <a:ea typeface="Roboto Medium"/>
              <a:cs typeface="Roboto Medium"/>
              <a:sym typeface="Roboto Medium"/>
            </a:endParaRPr>
          </a:p>
        </p:txBody>
      </p:sp>
      <p:pic>
        <p:nvPicPr>
          <p:cNvPr id="2657" name="Google Shape;2657;p158"/>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58" name="Google Shape;2658;p158"/>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59" name="Google Shape;2659;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0" name="Google Shape;2660;p158"/>
          <p:cNvSpPr txBox="1"/>
          <p:nvPr/>
        </p:nvSpPr>
        <p:spPr>
          <a:xfrm>
            <a:off x="502925" y="2550700"/>
            <a:ext cx="5712300" cy="2739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latin typeface="Roboto"/>
                <a:ea typeface="Roboto"/>
                <a:cs typeface="Roboto"/>
                <a:sym typeface="Roboto"/>
              </a:rPr>
              <a:t>Extended Explanation</a:t>
            </a:r>
            <a:endParaRPr b="1" sz="1300">
              <a:latin typeface="Roboto"/>
              <a:ea typeface="Roboto"/>
              <a:cs typeface="Roboto"/>
              <a:sym typeface="Roboto"/>
            </a:endParaRPr>
          </a:p>
          <a:p>
            <a:pPr indent="-167640" lvl="0" marL="320040" rtl="0" algn="l">
              <a:lnSpc>
                <a:spcPct val="100000"/>
              </a:lnSpc>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Script kiddies use prebuilt or canned programs for attacks. Such attacks would likely give away the insider’s position and intent.</a:t>
            </a:r>
            <a:endParaRPr b="1" sz="1200">
              <a:latin typeface="Roboto"/>
              <a:ea typeface="Roboto"/>
              <a:cs typeface="Roboto"/>
              <a:sym typeface="Roboto"/>
            </a:endParaRPr>
          </a:p>
          <a:p>
            <a:pPr indent="-167640" lvl="0" marL="320040" rtl="0" algn="l">
              <a:lnSpc>
                <a:spcPct val="100000"/>
              </a:lnSpc>
              <a:spcBef>
                <a:spcPts val="300"/>
              </a:spcBef>
              <a:spcAft>
                <a:spcPts val="0"/>
              </a:spcAft>
              <a:buClr>
                <a:srgbClr val="000000"/>
              </a:buClr>
              <a:buSzPts val="1200"/>
              <a:buFont typeface="Roboto"/>
              <a:buChar char="●"/>
            </a:pPr>
            <a:r>
              <a:rPr lang="en" sz="1200">
                <a:latin typeface="Roboto"/>
                <a:ea typeface="Roboto"/>
                <a:cs typeface="Roboto"/>
                <a:sym typeface="Roboto"/>
              </a:rPr>
              <a:t>Insider actors are dangerous because they have unrestricted access to sensitive data and information. That data can then be easily stolen or leaked by someone with appropriate access.</a:t>
            </a:r>
            <a:endParaRPr sz="1200">
              <a:latin typeface="Roboto"/>
              <a:ea typeface="Roboto"/>
              <a:cs typeface="Roboto"/>
              <a:sym typeface="Roboto"/>
            </a:endParaRPr>
          </a:p>
          <a:p>
            <a:pPr indent="-167640" lvl="0" marL="320040" rtl="0" algn="l">
              <a:lnSpc>
                <a:spcPct val="100000"/>
              </a:lnSpc>
              <a:spcBef>
                <a:spcPts val="300"/>
              </a:spcBef>
              <a:spcAft>
                <a:spcPts val="0"/>
              </a:spcAft>
              <a:buClr>
                <a:srgbClr val="000000"/>
              </a:buClr>
              <a:buSzPts val="1200"/>
              <a:buFont typeface="Roboto"/>
              <a:buChar char="●"/>
            </a:pPr>
            <a:r>
              <a:rPr lang="en" sz="1200">
                <a:latin typeface="Roboto"/>
                <a:ea typeface="Roboto"/>
                <a:cs typeface="Roboto"/>
                <a:sym typeface="Roboto"/>
              </a:rPr>
              <a:t>The insider would prefer to stay in stealth mode and an APT will give away their intent.</a:t>
            </a:r>
            <a:endParaRPr sz="1200">
              <a:latin typeface="Roboto"/>
              <a:ea typeface="Roboto"/>
              <a:cs typeface="Roboto"/>
              <a:sym typeface="Roboto"/>
            </a:endParaRPr>
          </a:p>
          <a:p>
            <a:pPr indent="-167640" lvl="0" marL="320040" rtl="0" algn="l">
              <a:lnSpc>
                <a:spcPct val="100000"/>
              </a:lnSpc>
              <a:spcBef>
                <a:spcPts val="300"/>
              </a:spcBef>
              <a:spcAft>
                <a:spcPts val="0"/>
              </a:spcAft>
              <a:buClr>
                <a:srgbClr val="000000"/>
              </a:buClr>
              <a:buSzPts val="1200"/>
              <a:buFont typeface="Roboto"/>
              <a:buChar char="●"/>
            </a:pPr>
            <a:r>
              <a:rPr lang="en" sz="1200">
                <a:latin typeface="Roboto"/>
                <a:ea typeface="Roboto"/>
                <a:cs typeface="Roboto"/>
                <a:sym typeface="Roboto"/>
              </a:rPr>
              <a:t>A hacktivist would oppose the organization’s political or ideological goals. An insider would never reveal this oppositional nature.</a:t>
            </a:r>
            <a:endParaRPr sz="1200">
              <a:latin typeface="Roboto"/>
              <a:ea typeface="Roboto"/>
              <a:cs typeface="Roboto"/>
              <a:sym typeface="Roboto"/>
            </a:endParaRPr>
          </a:p>
          <a:p>
            <a:pPr indent="0" lvl="0" marL="0" rtl="0" algn="l">
              <a:lnSpc>
                <a:spcPct val="100000"/>
              </a:lnSpc>
              <a:spcBef>
                <a:spcPts val="300"/>
              </a:spcBef>
              <a:spcAft>
                <a:spcPts val="300"/>
              </a:spcAft>
              <a:buNone/>
            </a:pPr>
            <a:r>
              <a:t/>
            </a:r>
            <a:endParaRPr b="1" sz="12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64" name="Shape 2664"/>
        <p:cNvGrpSpPr/>
        <p:nvPr/>
      </p:nvGrpSpPr>
      <p:grpSpPr>
        <a:xfrm>
          <a:off x="0" y="0"/>
          <a:ext cx="0" cy="0"/>
          <a:chOff x="0" y="0"/>
          <a:chExt cx="0" cy="0"/>
        </a:xfrm>
      </p:grpSpPr>
      <p:sp>
        <p:nvSpPr>
          <p:cNvPr id="2665" name="Google Shape;2665;p159"/>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7" name="Google Shape;2667;p159"/>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59"/>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4:</a:t>
            </a:r>
            <a:endParaRPr>
              <a:latin typeface="Roboto Light"/>
              <a:ea typeface="Roboto Light"/>
              <a:cs typeface="Roboto Light"/>
              <a:sym typeface="Roboto Light"/>
            </a:endParaRPr>
          </a:p>
        </p:txBody>
      </p:sp>
      <p:sp>
        <p:nvSpPr>
          <p:cNvPr id="2669" name="Google Shape;2669;p159"/>
          <p:cNvSpPr txBox="1"/>
          <p:nvPr>
            <p:ph idx="3" type="body"/>
          </p:nvPr>
        </p:nvSpPr>
        <p:spPr>
          <a:xfrm>
            <a:off x="457200" y="766850"/>
            <a:ext cx="5808300" cy="2598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600">
                <a:solidFill>
                  <a:srgbClr val="24292E"/>
                </a:solidFill>
                <a:highlight>
                  <a:schemeClr val="lt1"/>
                </a:highlight>
                <a:latin typeface="Roboto Medium"/>
                <a:ea typeface="Roboto Medium"/>
                <a:cs typeface="Roboto Medium"/>
                <a:sym typeface="Roboto Medium"/>
              </a:rPr>
              <a:t>Which threat actor is MOST likely to be highly skilled in launching attacks involving advanced persistent threats (APTs) against targets?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1200"/>
              </a:spcBef>
              <a:spcAft>
                <a:spcPts val="0"/>
              </a:spcAft>
              <a:buClr>
                <a:srgbClr val="24292E"/>
              </a:buClr>
              <a:buSzPts val="1400"/>
              <a:buAutoNum type="arabicPeriod"/>
            </a:pPr>
            <a:r>
              <a:rPr lang="en">
                <a:solidFill>
                  <a:srgbClr val="24292E"/>
                </a:solidFill>
                <a:highlight>
                  <a:schemeClr val="lt1"/>
                </a:highlight>
              </a:rPr>
              <a:t>Script kiddie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Nation state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Insider</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Organized crime</a:t>
            </a:r>
            <a:endParaRPr>
              <a:solidFill>
                <a:schemeClr val="dk1"/>
              </a:solidFill>
              <a:latin typeface="Roboto Medium"/>
              <a:ea typeface="Roboto Medium"/>
              <a:cs typeface="Roboto Medium"/>
              <a:sym typeface="Roboto Medium"/>
            </a:endParaRPr>
          </a:p>
        </p:txBody>
      </p:sp>
      <p:pic>
        <p:nvPicPr>
          <p:cNvPr id="2670" name="Google Shape;2670;p159"/>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71" name="Google Shape;2671;p159"/>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72" name="Google Shape;2672;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76" name="Shape 2676"/>
        <p:cNvGrpSpPr/>
        <p:nvPr/>
      </p:nvGrpSpPr>
      <p:grpSpPr>
        <a:xfrm>
          <a:off x="0" y="0"/>
          <a:ext cx="0" cy="0"/>
          <a:chOff x="0" y="0"/>
          <a:chExt cx="0" cy="0"/>
        </a:xfrm>
      </p:grpSpPr>
      <p:sp>
        <p:nvSpPr>
          <p:cNvPr id="2677" name="Google Shape;2677;p160"/>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79" name="Google Shape;2679;p160"/>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60"/>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4:</a:t>
            </a:r>
            <a:endParaRPr>
              <a:latin typeface="Roboto Light"/>
              <a:ea typeface="Roboto Light"/>
              <a:cs typeface="Roboto Light"/>
              <a:sym typeface="Roboto Light"/>
            </a:endParaRPr>
          </a:p>
        </p:txBody>
      </p:sp>
      <p:sp>
        <p:nvSpPr>
          <p:cNvPr id="2681" name="Google Shape;2681;p160"/>
          <p:cNvSpPr txBox="1"/>
          <p:nvPr>
            <p:ph idx="3" type="body"/>
          </p:nvPr>
        </p:nvSpPr>
        <p:spPr>
          <a:xfrm>
            <a:off x="457200" y="766850"/>
            <a:ext cx="5808300" cy="2598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600">
                <a:solidFill>
                  <a:srgbClr val="24292E"/>
                </a:solidFill>
                <a:highlight>
                  <a:schemeClr val="lt1"/>
                </a:highlight>
                <a:latin typeface="Roboto Medium"/>
                <a:ea typeface="Roboto Medium"/>
                <a:cs typeface="Roboto Medium"/>
                <a:sym typeface="Roboto Medium"/>
              </a:rPr>
              <a:t>Which threat actor is MOST likely to be highly skilled in launching attacks involving advanced persistent threats (APTs) against targets?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1200"/>
              </a:spcBef>
              <a:spcAft>
                <a:spcPts val="0"/>
              </a:spcAft>
              <a:buClr>
                <a:srgbClr val="24292E"/>
              </a:buClr>
              <a:buSzPts val="1400"/>
              <a:buAutoNum type="arabicPeriod"/>
            </a:pPr>
            <a:r>
              <a:rPr lang="en">
                <a:solidFill>
                  <a:srgbClr val="24292E"/>
                </a:solidFill>
                <a:highlight>
                  <a:schemeClr val="lt1"/>
                </a:highlight>
              </a:rPr>
              <a:t>Script kiddie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accent6"/>
                </a:highlight>
              </a:rPr>
              <a:t>Nation state</a:t>
            </a:r>
            <a:endParaRPr>
              <a:solidFill>
                <a:srgbClr val="24292E"/>
              </a:solidFill>
              <a:highlight>
                <a:schemeClr val="accent6"/>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Insider</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Organized crime</a:t>
            </a:r>
            <a:endParaRPr>
              <a:solidFill>
                <a:schemeClr val="dk1"/>
              </a:solidFill>
              <a:latin typeface="Roboto Medium"/>
              <a:ea typeface="Roboto Medium"/>
              <a:cs typeface="Roboto Medium"/>
              <a:sym typeface="Roboto Medium"/>
            </a:endParaRPr>
          </a:p>
        </p:txBody>
      </p:sp>
      <p:pic>
        <p:nvPicPr>
          <p:cNvPr id="2682" name="Google Shape;2682;p160"/>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83" name="Google Shape;2683;p160"/>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84" name="Google Shape;2684;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5" name="Google Shape;2685;p160"/>
          <p:cNvSpPr txBox="1"/>
          <p:nvPr/>
        </p:nvSpPr>
        <p:spPr>
          <a:xfrm>
            <a:off x="502925" y="2864875"/>
            <a:ext cx="5712300" cy="2425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Char char="●"/>
            </a:pPr>
            <a:r>
              <a:rPr lang="en" sz="1200">
                <a:solidFill>
                  <a:srgbClr val="24292E"/>
                </a:solidFill>
                <a:highlight>
                  <a:schemeClr val="lt1"/>
                </a:highlight>
              </a:rPr>
              <a:t>A nation state has the most sophisticated and highly skilled hackers available for launching APTs. </a:t>
            </a:r>
            <a:endParaRPr sz="1200">
              <a:solidFill>
                <a:srgbClr val="24292E"/>
              </a:solidFill>
              <a:highlight>
                <a:schemeClr val="lt1"/>
              </a:highlight>
            </a:endParaRPr>
          </a:p>
          <a:p>
            <a:pPr indent="-167640" lvl="0" marL="320040" rtl="0" algn="l">
              <a:lnSpc>
                <a:spcPct val="100000"/>
              </a:lnSpc>
              <a:spcBef>
                <a:spcPts val="400"/>
              </a:spcBef>
              <a:spcAft>
                <a:spcPts val="0"/>
              </a:spcAft>
              <a:buClr>
                <a:srgbClr val="24292E"/>
              </a:buClr>
              <a:buSzPts val="1200"/>
              <a:buChar char="●"/>
            </a:pPr>
            <a:r>
              <a:rPr lang="en" sz="1200">
                <a:solidFill>
                  <a:srgbClr val="24292E"/>
                </a:solidFill>
                <a:highlight>
                  <a:schemeClr val="lt1"/>
                </a:highlight>
              </a:rPr>
              <a:t>A script kiddies is not highly skilled nor capable of launching APTs </a:t>
            </a:r>
            <a:br>
              <a:rPr lang="en" sz="1200">
                <a:solidFill>
                  <a:srgbClr val="24292E"/>
                </a:solidFill>
                <a:highlight>
                  <a:schemeClr val="lt1"/>
                </a:highlight>
              </a:rPr>
            </a:br>
            <a:r>
              <a:rPr lang="en" sz="1200">
                <a:solidFill>
                  <a:srgbClr val="24292E"/>
                </a:solidFill>
                <a:highlight>
                  <a:schemeClr val="lt1"/>
                </a:highlight>
              </a:rPr>
              <a:t>against targets. </a:t>
            </a:r>
            <a:endParaRPr sz="1200">
              <a:solidFill>
                <a:srgbClr val="24292E"/>
              </a:solidFill>
              <a:highlight>
                <a:schemeClr val="lt1"/>
              </a:highlight>
            </a:endParaRPr>
          </a:p>
          <a:p>
            <a:pPr indent="-167640" lvl="0" marL="320040" rtl="0" algn="l">
              <a:lnSpc>
                <a:spcPct val="100000"/>
              </a:lnSpc>
              <a:spcBef>
                <a:spcPts val="400"/>
              </a:spcBef>
              <a:spcAft>
                <a:spcPts val="0"/>
              </a:spcAft>
              <a:buClr>
                <a:srgbClr val="24292E"/>
              </a:buClr>
              <a:buSzPts val="1200"/>
              <a:buChar char="●"/>
            </a:pPr>
            <a:r>
              <a:rPr lang="en" sz="1200">
                <a:solidFill>
                  <a:srgbClr val="24292E"/>
                </a:solidFill>
                <a:highlight>
                  <a:schemeClr val="lt1"/>
                </a:highlight>
              </a:rPr>
              <a:t>An insider can be highly skilled but does not use APTs because it would give away their positions and intent. </a:t>
            </a:r>
            <a:endParaRPr sz="1200">
              <a:solidFill>
                <a:srgbClr val="24292E"/>
              </a:solidFill>
              <a:highlight>
                <a:schemeClr val="lt1"/>
              </a:highlight>
            </a:endParaRPr>
          </a:p>
          <a:p>
            <a:pPr indent="-167640" lvl="0" marL="320040" rtl="0" algn="l">
              <a:lnSpc>
                <a:spcPct val="100000"/>
              </a:lnSpc>
              <a:spcBef>
                <a:spcPts val="400"/>
              </a:spcBef>
              <a:spcAft>
                <a:spcPts val="400"/>
              </a:spcAft>
              <a:buClr>
                <a:srgbClr val="24292E"/>
              </a:buClr>
              <a:buSzPts val="1200"/>
              <a:buChar char="●"/>
            </a:pPr>
            <a:r>
              <a:rPr lang="en" sz="1200">
                <a:solidFill>
                  <a:srgbClr val="24292E"/>
                </a:solidFill>
                <a:highlight>
                  <a:schemeClr val="lt1"/>
                </a:highlight>
              </a:rPr>
              <a:t>Organized crime rings are highly skilled but they do not launch APTs against a target.</a:t>
            </a:r>
            <a:endParaRPr sz="1200">
              <a:solidFill>
                <a:srgbClr val="24292E"/>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689" name="Shape 2689"/>
        <p:cNvGrpSpPr/>
        <p:nvPr/>
      </p:nvGrpSpPr>
      <p:grpSpPr>
        <a:xfrm>
          <a:off x="0" y="0"/>
          <a:ext cx="0" cy="0"/>
          <a:chOff x="0" y="0"/>
          <a:chExt cx="0" cy="0"/>
        </a:xfrm>
      </p:grpSpPr>
      <p:sp>
        <p:nvSpPr>
          <p:cNvPr id="2690" name="Google Shape;2690;p161"/>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2" name="Google Shape;2692;p161"/>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61"/>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5:</a:t>
            </a:r>
            <a:endParaRPr>
              <a:latin typeface="Roboto Light"/>
              <a:ea typeface="Roboto Light"/>
              <a:cs typeface="Roboto Light"/>
              <a:sym typeface="Roboto Light"/>
            </a:endParaRPr>
          </a:p>
        </p:txBody>
      </p:sp>
      <p:sp>
        <p:nvSpPr>
          <p:cNvPr id="2694" name="Google Shape;2694;p161"/>
          <p:cNvSpPr txBox="1"/>
          <p:nvPr>
            <p:ph idx="3" type="body"/>
          </p:nvPr>
        </p:nvSpPr>
        <p:spPr>
          <a:xfrm>
            <a:off x="457200" y="766850"/>
            <a:ext cx="5808300" cy="25989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A group known as “Takedown” hacked into your political action committee website and defaced it. Which type of threat actor is most likely responsible for the attack?</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800"/>
              </a:spcBef>
              <a:spcAft>
                <a:spcPts val="0"/>
              </a:spcAft>
              <a:buClr>
                <a:srgbClr val="24292E"/>
              </a:buClr>
              <a:buSzPts val="1400"/>
              <a:buAutoNum type="arabicPeriod"/>
            </a:pPr>
            <a:r>
              <a:rPr lang="en">
                <a:solidFill>
                  <a:srgbClr val="24292E"/>
                </a:solidFill>
                <a:highlight>
                  <a:schemeClr val="lt1"/>
                </a:highlight>
              </a:rPr>
              <a:t>Hacktivist</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Script kiddie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Competitor</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Insider</a:t>
            </a:r>
            <a:endParaRPr>
              <a:solidFill>
                <a:schemeClr val="dk1"/>
              </a:solidFill>
              <a:latin typeface="Roboto Medium"/>
              <a:ea typeface="Roboto Medium"/>
              <a:cs typeface="Roboto Medium"/>
              <a:sym typeface="Roboto Medium"/>
            </a:endParaRPr>
          </a:p>
        </p:txBody>
      </p:sp>
      <p:pic>
        <p:nvPicPr>
          <p:cNvPr id="2695" name="Google Shape;2695;p161"/>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96" name="Google Shape;2696;p161"/>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697" name="Google Shape;2697;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01" name="Shape 2701"/>
        <p:cNvGrpSpPr/>
        <p:nvPr/>
      </p:nvGrpSpPr>
      <p:grpSpPr>
        <a:xfrm>
          <a:off x="0" y="0"/>
          <a:ext cx="0" cy="0"/>
          <a:chOff x="0" y="0"/>
          <a:chExt cx="0" cy="0"/>
        </a:xfrm>
      </p:grpSpPr>
      <p:sp>
        <p:nvSpPr>
          <p:cNvPr id="2702" name="Google Shape;2702;p162"/>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4" name="Google Shape;2704;p162"/>
          <p:cNvSpPr/>
          <p:nvPr/>
        </p:nvSpPr>
        <p:spPr>
          <a:xfrm>
            <a:off x="502925" y="-138000"/>
            <a:ext cx="5948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62"/>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5:</a:t>
            </a:r>
            <a:endParaRPr>
              <a:latin typeface="Roboto Light"/>
              <a:ea typeface="Roboto Light"/>
              <a:cs typeface="Roboto Light"/>
              <a:sym typeface="Roboto Light"/>
            </a:endParaRPr>
          </a:p>
        </p:txBody>
      </p:sp>
      <p:sp>
        <p:nvSpPr>
          <p:cNvPr id="2706" name="Google Shape;2706;p162"/>
          <p:cNvSpPr txBox="1"/>
          <p:nvPr>
            <p:ph idx="3" type="body"/>
          </p:nvPr>
        </p:nvSpPr>
        <p:spPr>
          <a:xfrm>
            <a:off x="457200" y="766850"/>
            <a:ext cx="6237000" cy="25989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A group known as “Takedown” hacked into your political action committee website and defaced it. Which type of threat actor is most likely responsible for the attack?</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800"/>
              </a:spcBef>
              <a:spcAft>
                <a:spcPts val="0"/>
              </a:spcAft>
              <a:buClr>
                <a:srgbClr val="24292E"/>
              </a:buClr>
              <a:buSzPts val="1400"/>
              <a:buAutoNum type="arabicPeriod"/>
            </a:pPr>
            <a:r>
              <a:rPr lang="en">
                <a:solidFill>
                  <a:srgbClr val="24292E"/>
                </a:solidFill>
                <a:highlight>
                  <a:schemeClr val="accent6"/>
                </a:highlight>
              </a:rPr>
              <a:t>Hacktivist</a:t>
            </a:r>
            <a:endParaRPr>
              <a:solidFill>
                <a:srgbClr val="24292E"/>
              </a:solidFill>
              <a:highlight>
                <a:schemeClr val="accent6"/>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Script kiddie</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Competitor</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Insider</a:t>
            </a:r>
            <a:endParaRPr>
              <a:solidFill>
                <a:schemeClr val="dk1"/>
              </a:solidFill>
              <a:latin typeface="Roboto Medium"/>
              <a:ea typeface="Roboto Medium"/>
              <a:cs typeface="Roboto Medium"/>
              <a:sym typeface="Roboto Medium"/>
            </a:endParaRPr>
          </a:p>
        </p:txBody>
      </p:sp>
      <p:pic>
        <p:nvPicPr>
          <p:cNvPr id="2707" name="Google Shape;2707;p162"/>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08" name="Google Shape;2708;p162"/>
          <p:cNvCxnSpPr/>
          <p:nvPr/>
        </p:nvCxnSpPr>
        <p:spPr>
          <a:xfrm>
            <a:off x="769775" y="650275"/>
            <a:ext cx="5431500" cy="3900"/>
          </a:xfrm>
          <a:prstGeom prst="straightConnector1">
            <a:avLst/>
          </a:prstGeom>
          <a:noFill/>
          <a:ln cap="flat" cmpd="sng" w="9525">
            <a:solidFill>
              <a:schemeClr val="dk2"/>
            </a:solidFill>
            <a:prstDash val="solid"/>
            <a:round/>
            <a:headEnd len="med" w="med" type="none"/>
            <a:tailEnd len="med" w="med" type="none"/>
          </a:ln>
        </p:spPr>
      </p:cxnSp>
      <p:cxnSp>
        <p:nvCxnSpPr>
          <p:cNvPr id="2709" name="Google Shape;2709;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0" name="Google Shape;2710;p162"/>
          <p:cNvSpPr txBox="1"/>
          <p:nvPr/>
        </p:nvSpPr>
        <p:spPr>
          <a:xfrm>
            <a:off x="502925" y="2812525"/>
            <a:ext cx="5948700" cy="27063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00000"/>
              </a:lnSpc>
              <a:spcBef>
                <a:spcPts val="300"/>
              </a:spcBef>
              <a:spcAft>
                <a:spcPts val="0"/>
              </a:spcAft>
              <a:buClr>
                <a:srgbClr val="24292E"/>
              </a:buClr>
              <a:buSzPts val="1100"/>
              <a:buChar char="●"/>
            </a:pPr>
            <a:r>
              <a:rPr lang="en" sz="1100">
                <a:solidFill>
                  <a:srgbClr val="24292E"/>
                </a:solidFill>
                <a:highlight>
                  <a:schemeClr val="lt1"/>
                </a:highlight>
                <a:latin typeface="Roboto"/>
                <a:ea typeface="Roboto"/>
                <a:cs typeface="Roboto"/>
                <a:sym typeface="Roboto"/>
              </a:rPr>
              <a:t>"Takedown” is a hacktivist group. Its motivations seem political and it is interested in defacing websites of those who have opposing viewpoints from their own.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Script kiddies typically do not deface websites but only use scripts and applications that help them break into systems or applications with known vulnerabilities.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Although a malicious insider might have the ability to deface the site, it’s unlikely that this would be their course of action because insiders usually exfiltrate data rather than deface sites.</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It’s unlikely that a competitor would deface the site but rather would look for a list of donors or other sensitive information.</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82" name="Shape 2082"/>
        <p:cNvGrpSpPr/>
        <p:nvPr/>
      </p:nvGrpSpPr>
      <p:grpSpPr>
        <a:xfrm>
          <a:off x="0" y="0"/>
          <a:ext cx="0" cy="0"/>
          <a:chOff x="0" y="0"/>
          <a:chExt cx="0" cy="0"/>
        </a:xfrm>
      </p:grpSpPr>
      <p:pic>
        <p:nvPicPr>
          <p:cNvPr id="2083" name="Google Shape;2083;p109"/>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084" name="Google Shape;2084;p109"/>
          <p:cNvSpPr txBox="1"/>
          <p:nvPr>
            <p:ph type="title"/>
          </p:nvPr>
        </p:nvSpPr>
        <p:spPr>
          <a:xfrm>
            <a:off x="4530950" y="775000"/>
            <a:ext cx="3764100" cy="2122200"/>
          </a:xfrm>
          <a:prstGeom prst="rect">
            <a:avLst/>
          </a:prstGeom>
        </p:spPr>
        <p:txBody>
          <a:bodyPr anchorCtr="0" anchor="t" bIns="91425" lIns="457200" spcFirstLastPara="1" rIns="274300" wrap="square" tIns="182875">
            <a:noAutofit/>
          </a:bodyPr>
          <a:lstStyle/>
          <a:p>
            <a:pPr indent="0" lvl="0" marL="0" rtl="0" algn="ctr">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What are the three elements of the CIA Triad?</a:t>
            </a:r>
            <a:endParaRPr sz="28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sz="2800">
              <a:solidFill>
                <a:srgbClr val="FFFFFF"/>
              </a:solidFill>
              <a:latin typeface="Roboto"/>
              <a:ea typeface="Roboto"/>
              <a:cs typeface="Roboto"/>
              <a:sym typeface="Roboto"/>
            </a:endParaRPr>
          </a:p>
        </p:txBody>
      </p:sp>
      <p:sp>
        <p:nvSpPr>
          <p:cNvPr id="2085" name="Google Shape;208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6" name="Google Shape;2086;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2087" name="Google Shape;2087;p109"/>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14" name="Shape 2714"/>
        <p:cNvGrpSpPr/>
        <p:nvPr/>
      </p:nvGrpSpPr>
      <p:grpSpPr>
        <a:xfrm>
          <a:off x="0" y="0"/>
          <a:ext cx="0" cy="0"/>
          <a:chOff x="0" y="0"/>
          <a:chExt cx="0" cy="0"/>
        </a:xfrm>
      </p:grpSpPr>
      <p:sp>
        <p:nvSpPr>
          <p:cNvPr id="2715" name="Google Shape;2715;p163"/>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7" name="Google Shape;2717;p16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6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6:</a:t>
            </a:r>
            <a:endParaRPr>
              <a:latin typeface="Roboto Light"/>
              <a:ea typeface="Roboto Light"/>
              <a:cs typeface="Roboto Light"/>
              <a:sym typeface="Roboto Light"/>
            </a:endParaRPr>
          </a:p>
        </p:txBody>
      </p:sp>
      <p:sp>
        <p:nvSpPr>
          <p:cNvPr id="2719" name="Google Shape;2719;p163"/>
          <p:cNvSpPr txBox="1"/>
          <p:nvPr>
            <p:ph idx="3" type="body"/>
          </p:nvPr>
        </p:nvSpPr>
        <p:spPr>
          <a:xfrm>
            <a:off x="457200" y="766850"/>
            <a:ext cx="5808300" cy="1830900"/>
          </a:xfrm>
          <a:prstGeom prst="rect">
            <a:avLst/>
          </a:prstGeom>
        </p:spPr>
        <p:txBody>
          <a:bodyPr anchorCtr="0" anchor="t" bIns="914400" lIns="457200" spcFirstLastPara="1" rIns="457200" wrap="square" tIns="0">
            <a:noAutofit/>
          </a:bodyPr>
          <a:lstStyle/>
          <a:p>
            <a:pPr indent="0" lvl="0" marL="0" rtl="0" algn="l">
              <a:lnSpc>
                <a:spcPct val="115000"/>
              </a:lnSpc>
              <a:spcBef>
                <a:spcPts val="600"/>
              </a:spcBef>
              <a:spcAft>
                <a:spcPts val="0"/>
              </a:spcAft>
              <a:buNone/>
            </a:pPr>
            <a:r>
              <a:rPr lang="en" sz="1600">
                <a:solidFill>
                  <a:srgbClr val="24292E"/>
                </a:solidFill>
                <a:highlight>
                  <a:schemeClr val="lt1"/>
                </a:highlight>
                <a:latin typeface="Roboto Medium"/>
                <a:ea typeface="Roboto Medium"/>
                <a:cs typeface="Roboto Medium"/>
                <a:sym typeface="Roboto Medium"/>
              </a:rPr>
              <a:t>What aspect of cybercrime often motivates script kiddies to hack into systems or into a company?</a:t>
            </a:r>
            <a:endParaRPr sz="1600">
              <a:solidFill>
                <a:srgbClr val="24292E"/>
              </a:solidFill>
              <a:highlight>
                <a:schemeClr val="lt1"/>
              </a:highlight>
              <a:latin typeface="Roboto Medium"/>
              <a:ea typeface="Roboto Medium"/>
              <a:cs typeface="Roboto Medium"/>
              <a:sym typeface="Roboto Medium"/>
            </a:endParaRPr>
          </a:p>
          <a:p>
            <a:pPr indent="-173990" lvl="0" marL="320040" rtl="0" algn="l">
              <a:lnSpc>
                <a:spcPct val="115000"/>
              </a:lnSpc>
              <a:spcBef>
                <a:spcPts val="1200"/>
              </a:spcBef>
              <a:spcAft>
                <a:spcPts val="0"/>
              </a:spcAft>
              <a:buClr>
                <a:srgbClr val="24292E"/>
              </a:buClr>
              <a:buSzPts val="1300"/>
              <a:buAutoNum type="arabicPeriod"/>
            </a:pPr>
            <a:r>
              <a:rPr lang="en" sz="1300">
                <a:solidFill>
                  <a:srgbClr val="24292E"/>
                </a:solidFill>
                <a:highlight>
                  <a:schemeClr val="lt1"/>
                </a:highlight>
              </a:rPr>
              <a:t>Confidential company information</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Financial motivation and ability to sell information</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Collaboration with government and other agencies</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Bragging rights, publicity, or other form of notoriety</a:t>
            </a:r>
            <a:endParaRPr sz="1300">
              <a:solidFill>
                <a:srgbClr val="24292E"/>
              </a:solidFill>
              <a:highlight>
                <a:schemeClr val="lt1"/>
              </a:highlight>
            </a:endParaRPr>
          </a:p>
        </p:txBody>
      </p:sp>
      <p:pic>
        <p:nvPicPr>
          <p:cNvPr id="2720" name="Google Shape;2720;p16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21" name="Google Shape;2721;p16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722" name="Google Shape;2722;p1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26" name="Shape 2726"/>
        <p:cNvGrpSpPr/>
        <p:nvPr/>
      </p:nvGrpSpPr>
      <p:grpSpPr>
        <a:xfrm>
          <a:off x="0" y="0"/>
          <a:ext cx="0" cy="0"/>
          <a:chOff x="0" y="0"/>
          <a:chExt cx="0" cy="0"/>
        </a:xfrm>
      </p:grpSpPr>
      <p:sp>
        <p:nvSpPr>
          <p:cNvPr id="2727" name="Google Shape;2727;p164"/>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9" name="Google Shape;2729;p164"/>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6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6:</a:t>
            </a:r>
            <a:endParaRPr>
              <a:latin typeface="Roboto Light"/>
              <a:ea typeface="Roboto Light"/>
              <a:cs typeface="Roboto Light"/>
              <a:sym typeface="Roboto Light"/>
            </a:endParaRPr>
          </a:p>
        </p:txBody>
      </p:sp>
      <p:sp>
        <p:nvSpPr>
          <p:cNvPr id="2731" name="Google Shape;2731;p164"/>
          <p:cNvSpPr txBox="1"/>
          <p:nvPr>
            <p:ph idx="3" type="body"/>
          </p:nvPr>
        </p:nvSpPr>
        <p:spPr>
          <a:xfrm>
            <a:off x="457200" y="766850"/>
            <a:ext cx="5808300" cy="1830900"/>
          </a:xfrm>
          <a:prstGeom prst="rect">
            <a:avLst/>
          </a:prstGeom>
        </p:spPr>
        <p:txBody>
          <a:bodyPr anchorCtr="0" anchor="t" bIns="914400" lIns="457200" spcFirstLastPara="1" rIns="457200" wrap="square" tIns="0">
            <a:noAutofit/>
          </a:bodyPr>
          <a:lstStyle/>
          <a:p>
            <a:pPr indent="0" lvl="0" marL="0" rtl="0" algn="l">
              <a:lnSpc>
                <a:spcPct val="115000"/>
              </a:lnSpc>
              <a:spcBef>
                <a:spcPts val="600"/>
              </a:spcBef>
              <a:spcAft>
                <a:spcPts val="0"/>
              </a:spcAft>
              <a:buNone/>
            </a:pPr>
            <a:r>
              <a:rPr lang="en" sz="1600">
                <a:solidFill>
                  <a:srgbClr val="24292E"/>
                </a:solidFill>
                <a:highlight>
                  <a:schemeClr val="lt1"/>
                </a:highlight>
                <a:latin typeface="Roboto Medium"/>
                <a:ea typeface="Roboto Medium"/>
                <a:cs typeface="Roboto Medium"/>
                <a:sym typeface="Roboto Medium"/>
              </a:rPr>
              <a:t>What aspect of cybercrime often motivates script kiddies to hack into systems or into a company?</a:t>
            </a:r>
            <a:endParaRPr sz="1600">
              <a:solidFill>
                <a:srgbClr val="24292E"/>
              </a:solidFill>
              <a:highlight>
                <a:schemeClr val="lt1"/>
              </a:highlight>
              <a:latin typeface="Roboto Medium"/>
              <a:ea typeface="Roboto Medium"/>
              <a:cs typeface="Roboto Medium"/>
              <a:sym typeface="Roboto Medium"/>
            </a:endParaRPr>
          </a:p>
          <a:p>
            <a:pPr indent="-173990" lvl="0" marL="320040" rtl="0" algn="l">
              <a:lnSpc>
                <a:spcPct val="115000"/>
              </a:lnSpc>
              <a:spcBef>
                <a:spcPts val="1200"/>
              </a:spcBef>
              <a:spcAft>
                <a:spcPts val="0"/>
              </a:spcAft>
              <a:buClr>
                <a:srgbClr val="24292E"/>
              </a:buClr>
              <a:buSzPts val="1300"/>
              <a:buAutoNum type="arabicPeriod"/>
            </a:pPr>
            <a:r>
              <a:rPr lang="en" sz="1300">
                <a:solidFill>
                  <a:srgbClr val="24292E"/>
                </a:solidFill>
                <a:highlight>
                  <a:schemeClr val="lt1"/>
                </a:highlight>
              </a:rPr>
              <a:t>Confidential company information</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Financial motivation and ability to sell information</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lt1"/>
                </a:highlight>
              </a:rPr>
              <a:t>Collaboration with government and other agencies</a:t>
            </a:r>
            <a:endParaRPr sz="1300">
              <a:solidFill>
                <a:srgbClr val="24292E"/>
              </a:solidFill>
              <a:highlight>
                <a:schemeClr val="lt1"/>
              </a:highlight>
            </a:endParaRPr>
          </a:p>
          <a:p>
            <a:pPr indent="-173990" lvl="0" marL="320040" rtl="0" algn="l">
              <a:lnSpc>
                <a:spcPct val="115000"/>
              </a:lnSpc>
              <a:spcBef>
                <a:spcPts val="0"/>
              </a:spcBef>
              <a:spcAft>
                <a:spcPts val="0"/>
              </a:spcAft>
              <a:buClr>
                <a:srgbClr val="24292E"/>
              </a:buClr>
              <a:buSzPts val="1300"/>
              <a:buAutoNum type="arabicPeriod"/>
            </a:pPr>
            <a:r>
              <a:rPr lang="en" sz="1300">
                <a:solidFill>
                  <a:srgbClr val="24292E"/>
                </a:solidFill>
                <a:highlight>
                  <a:schemeClr val="accent6"/>
                </a:highlight>
              </a:rPr>
              <a:t>Bragging rights, publicity, or other form of notoriety</a:t>
            </a:r>
            <a:endParaRPr sz="1300">
              <a:solidFill>
                <a:srgbClr val="24292E"/>
              </a:solidFill>
              <a:highlight>
                <a:schemeClr val="accent6"/>
              </a:highlight>
            </a:endParaRPr>
          </a:p>
        </p:txBody>
      </p:sp>
      <p:pic>
        <p:nvPicPr>
          <p:cNvPr id="2732" name="Google Shape;2732;p16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33" name="Google Shape;2733;p164"/>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734" name="Google Shape;2734;p1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5" name="Google Shape;2735;p164"/>
          <p:cNvSpPr txBox="1"/>
          <p:nvPr/>
        </p:nvSpPr>
        <p:spPr>
          <a:xfrm>
            <a:off x="502925" y="2597750"/>
            <a:ext cx="5712300" cy="29211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Script kiddies generally only want to be able to tell their friends that they have hacked some company or hear their names on the news.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Script kiddies are not generally profit seekers because they do not have</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the resources for acquisition or the sale of these items.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Script kiddies are not involved with government entities or agencies and therefore do not seek this type of information or activity.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40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Private or secret information motivates insiders to become threats.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Script kiddies do not gain profits by having access to private or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secret information.</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39" name="Shape 2739"/>
        <p:cNvGrpSpPr/>
        <p:nvPr/>
      </p:nvGrpSpPr>
      <p:grpSpPr>
        <a:xfrm>
          <a:off x="0" y="0"/>
          <a:ext cx="0" cy="0"/>
          <a:chOff x="0" y="0"/>
          <a:chExt cx="0" cy="0"/>
        </a:xfrm>
      </p:grpSpPr>
      <p:sp>
        <p:nvSpPr>
          <p:cNvPr id="2740" name="Google Shape;2740;p165"/>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2" name="Google Shape;2742;p165"/>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6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7:</a:t>
            </a:r>
            <a:endParaRPr>
              <a:latin typeface="Roboto Light"/>
              <a:ea typeface="Roboto Light"/>
              <a:cs typeface="Roboto Light"/>
              <a:sym typeface="Roboto Light"/>
            </a:endParaRPr>
          </a:p>
        </p:txBody>
      </p:sp>
      <p:sp>
        <p:nvSpPr>
          <p:cNvPr id="2744" name="Google Shape;2744;p165"/>
          <p:cNvSpPr txBox="1"/>
          <p:nvPr>
            <p:ph idx="3" type="body"/>
          </p:nvPr>
        </p:nvSpPr>
        <p:spPr>
          <a:xfrm>
            <a:off x="457200" y="766850"/>
            <a:ext cx="5808300" cy="20979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motivates a hacktivist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to perpetrate a website defacing or an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informational breach?</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800"/>
              </a:spcBef>
              <a:spcAft>
                <a:spcPts val="0"/>
              </a:spcAft>
              <a:buClr>
                <a:srgbClr val="24292E"/>
              </a:buClr>
              <a:buSzPts val="1400"/>
              <a:buAutoNum type="arabicPeriod"/>
            </a:pPr>
            <a:r>
              <a:rPr lang="en">
                <a:solidFill>
                  <a:srgbClr val="24292E"/>
                </a:solidFill>
                <a:highlight>
                  <a:schemeClr val="lt1"/>
                </a:highlight>
              </a:rPr>
              <a:t>Financial gain</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rPr>
              <a:t>Reputational damage to the target</a:t>
            </a:r>
            <a:endParaRPr>
              <a:solidFill>
                <a:srgbClr val="24292E"/>
              </a:solidFill>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Military tactics and political upheaval</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Bragging right or other form of notoriety</a:t>
            </a:r>
            <a:endParaRPr>
              <a:solidFill>
                <a:srgbClr val="24292E"/>
              </a:solidFill>
              <a:highlight>
                <a:schemeClr val="lt1"/>
              </a:highlight>
              <a:latin typeface="Roboto Medium"/>
              <a:ea typeface="Roboto Medium"/>
              <a:cs typeface="Roboto Medium"/>
              <a:sym typeface="Roboto Medium"/>
            </a:endParaRPr>
          </a:p>
        </p:txBody>
      </p:sp>
      <p:pic>
        <p:nvPicPr>
          <p:cNvPr id="2745" name="Google Shape;2745;p16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46" name="Google Shape;2746;p165"/>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747" name="Google Shape;2747;p1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2751" name="Shape 2751"/>
        <p:cNvGrpSpPr/>
        <p:nvPr/>
      </p:nvGrpSpPr>
      <p:grpSpPr>
        <a:xfrm>
          <a:off x="0" y="0"/>
          <a:ext cx="0" cy="0"/>
          <a:chOff x="0" y="0"/>
          <a:chExt cx="0" cy="0"/>
        </a:xfrm>
      </p:grpSpPr>
      <p:sp>
        <p:nvSpPr>
          <p:cNvPr id="2752" name="Google Shape;2752;p166"/>
          <p:cNvSpPr/>
          <p:nvPr/>
        </p:nvSpPr>
        <p:spPr>
          <a:xfrm>
            <a:off x="275" y="725"/>
            <a:ext cx="9144000" cy="5143500"/>
          </a:xfrm>
          <a:prstGeom prst="rect">
            <a:avLst/>
          </a:prstGeom>
          <a:solidFill>
            <a:srgbClr val="B1D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4" name="Google Shape;2754;p166"/>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6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7:</a:t>
            </a:r>
            <a:endParaRPr>
              <a:latin typeface="Roboto Light"/>
              <a:ea typeface="Roboto Light"/>
              <a:cs typeface="Roboto Light"/>
              <a:sym typeface="Roboto Light"/>
            </a:endParaRPr>
          </a:p>
        </p:txBody>
      </p:sp>
      <p:sp>
        <p:nvSpPr>
          <p:cNvPr id="2756" name="Google Shape;2756;p166"/>
          <p:cNvSpPr txBox="1"/>
          <p:nvPr>
            <p:ph idx="3" type="body"/>
          </p:nvPr>
        </p:nvSpPr>
        <p:spPr>
          <a:xfrm>
            <a:off x="457200" y="766850"/>
            <a:ext cx="5808300" cy="20979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motivates a hacktivist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to perpetrate a website defacing or an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informational breach?</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800"/>
              </a:spcBef>
              <a:spcAft>
                <a:spcPts val="0"/>
              </a:spcAft>
              <a:buClr>
                <a:srgbClr val="24292E"/>
              </a:buClr>
              <a:buSzPts val="1400"/>
              <a:buAutoNum type="arabicPeriod"/>
            </a:pPr>
            <a:r>
              <a:rPr lang="en">
                <a:solidFill>
                  <a:srgbClr val="24292E"/>
                </a:solidFill>
                <a:highlight>
                  <a:schemeClr val="lt1"/>
                </a:highlight>
              </a:rPr>
              <a:t>Financial gain</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accent6"/>
                </a:highlight>
              </a:rPr>
              <a:t>Reputational damage to the target</a:t>
            </a:r>
            <a:endParaRPr>
              <a:solidFill>
                <a:srgbClr val="24292E"/>
              </a:solidFill>
              <a:highlight>
                <a:schemeClr val="accent6"/>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Military tactics and political upheaval</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Bragging right or other form of notoriety</a:t>
            </a:r>
            <a:endParaRPr>
              <a:solidFill>
                <a:srgbClr val="24292E"/>
              </a:solidFill>
              <a:highlight>
                <a:schemeClr val="lt1"/>
              </a:highlight>
              <a:latin typeface="Roboto Medium"/>
              <a:ea typeface="Roboto Medium"/>
              <a:cs typeface="Roboto Medium"/>
              <a:sym typeface="Roboto Medium"/>
            </a:endParaRPr>
          </a:p>
        </p:txBody>
      </p:sp>
      <p:pic>
        <p:nvPicPr>
          <p:cNvPr id="2757" name="Google Shape;2757;p166"/>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758" name="Google Shape;2758;p166"/>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2759" name="Google Shape;2759;p1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0" name="Google Shape;2760;p166"/>
          <p:cNvSpPr txBox="1"/>
          <p:nvPr/>
        </p:nvSpPr>
        <p:spPr>
          <a:xfrm>
            <a:off x="502925" y="2826350"/>
            <a:ext cx="5712300" cy="29211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Hacktivists are interested in damaging or exposing their ideological opposites but not generally for monetary gain or other accolades.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Hacktivists are primarily concerned with damaging the reputations of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their targets.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Hacktivists have no interest in military tactics or political upheaval.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Their interest is purely ideological.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40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A boost in recognition is only important to script kiddies who want to </a:t>
            </a:r>
            <a:br>
              <a:rPr lang="en" sz="1200">
                <a:solidFill>
                  <a:srgbClr val="24292E"/>
                </a:solidFill>
                <a:highlight>
                  <a:schemeClr val="lt1"/>
                </a:highlight>
                <a:latin typeface="Roboto"/>
                <a:ea typeface="Roboto"/>
                <a:cs typeface="Roboto"/>
                <a:sym typeface="Roboto"/>
              </a:rPr>
            </a:br>
            <a:r>
              <a:rPr lang="en" sz="1200">
                <a:solidFill>
                  <a:srgbClr val="24292E"/>
                </a:solidFill>
                <a:highlight>
                  <a:schemeClr val="lt1"/>
                </a:highlight>
                <a:latin typeface="Roboto"/>
                <a:ea typeface="Roboto"/>
                <a:cs typeface="Roboto"/>
                <a:sym typeface="Roboto"/>
              </a:rPr>
              <a:t>show off to friends or rival script kiddie groups.</a:t>
            </a:r>
            <a:endParaRPr sz="1200">
              <a:solidFill>
                <a:srgbClr val="24292E"/>
              </a:solidFill>
              <a:highlight>
                <a:schemeClr val="lt1"/>
              </a:highlight>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4" name="Shape 2764"/>
        <p:cNvGrpSpPr/>
        <p:nvPr/>
      </p:nvGrpSpPr>
      <p:grpSpPr>
        <a:xfrm>
          <a:off x="0" y="0"/>
          <a:ext cx="0" cy="0"/>
          <a:chOff x="0" y="0"/>
          <a:chExt cx="0" cy="0"/>
        </a:xfrm>
      </p:grpSpPr>
      <p:sp>
        <p:nvSpPr>
          <p:cNvPr id="2765" name="Google Shape;2765;p16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Viruses and Worms</a:t>
            </a:r>
            <a:endParaRPr/>
          </a:p>
        </p:txBody>
      </p:sp>
      <p:sp>
        <p:nvSpPr>
          <p:cNvPr id="2766" name="Google Shape;2766;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7" name="Google Shape;2767;p16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1" name="Shape 2771"/>
        <p:cNvGrpSpPr/>
        <p:nvPr/>
      </p:nvGrpSpPr>
      <p:grpSpPr>
        <a:xfrm>
          <a:off x="0" y="0"/>
          <a:ext cx="0" cy="0"/>
          <a:chOff x="0" y="0"/>
          <a:chExt cx="0" cy="0"/>
        </a:xfrm>
      </p:grpSpPr>
      <p:sp>
        <p:nvSpPr>
          <p:cNvPr id="2772" name="Google Shape;2772;p168"/>
          <p:cNvSpPr/>
          <p:nvPr/>
        </p:nvSpPr>
        <p:spPr>
          <a:xfrm>
            <a:off x="275" y="725"/>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3" name="Google Shape;2773;p168"/>
          <p:cNvPicPr preferRelativeResize="0"/>
          <p:nvPr/>
        </p:nvPicPr>
        <p:blipFill rotWithShape="1">
          <a:blip r:embed="rId3">
            <a:alphaModFix/>
          </a:blip>
          <a:srcRect b="0" l="-4440" r="10366" t="0"/>
          <a:stretch/>
        </p:blipFill>
        <p:spPr>
          <a:xfrm>
            <a:off x="2692400" y="0"/>
            <a:ext cx="6451600" cy="5143500"/>
          </a:xfrm>
          <a:prstGeom prst="rect">
            <a:avLst/>
          </a:prstGeom>
          <a:noFill/>
          <a:ln>
            <a:noFill/>
          </a:ln>
        </p:spPr>
      </p:pic>
      <p:sp>
        <p:nvSpPr>
          <p:cNvPr id="2774" name="Google Shape;2774;p168"/>
          <p:cNvSpPr txBox="1"/>
          <p:nvPr>
            <p:ph type="title"/>
          </p:nvPr>
        </p:nvSpPr>
        <p:spPr>
          <a:xfrm>
            <a:off x="492150" y="889725"/>
            <a:ext cx="4608300" cy="3201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600">
                <a:solidFill>
                  <a:srgbClr val="FFFFFF"/>
                </a:solidFill>
                <a:latin typeface="Roboto Light"/>
                <a:ea typeface="Roboto Light"/>
                <a:cs typeface="Roboto Light"/>
                <a:sym typeface="Roboto Light"/>
              </a:rPr>
              <a:t>The Security + Exam covers common types </a:t>
            </a:r>
            <a:br>
              <a:rPr lang="en" sz="2600">
                <a:solidFill>
                  <a:srgbClr val="FFFFFF"/>
                </a:solidFill>
                <a:latin typeface="Roboto Light"/>
                <a:ea typeface="Roboto Light"/>
                <a:cs typeface="Roboto Light"/>
                <a:sym typeface="Roboto Light"/>
              </a:rPr>
            </a:br>
            <a:r>
              <a:rPr lang="en" sz="2600">
                <a:solidFill>
                  <a:srgbClr val="FFFFFF"/>
                </a:solidFill>
                <a:latin typeface="Roboto Light"/>
                <a:ea typeface="Roboto Light"/>
                <a:cs typeface="Roboto Light"/>
                <a:sym typeface="Roboto Light"/>
              </a:rPr>
              <a:t>of malware and </a:t>
            </a:r>
            <a:br>
              <a:rPr lang="en" sz="2600">
                <a:solidFill>
                  <a:srgbClr val="FFFFFF"/>
                </a:solidFill>
                <a:latin typeface="Roboto Light"/>
                <a:ea typeface="Roboto Light"/>
                <a:cs typeface="Roboto Light"/>
                <a:sym typeface="Roboto Light"/>
              </a:rPr>
            </a:br>
            <a:r>
              <a:rPr lang="en" sz="2600">
                <a:solidFill>
                  <a:srgbClr val="FFFFFF"/>
                </a:solidFill>
                <a:latin typeface="Roboto Light"/>
                <a:ea typeface="Roboto Light"/>
                <a:cs typeface="Roboto Light"/>
                <a:sym typeface="Roboto Light"/>
              </a:rPr>
              <a:t>malware attacks. </a:t>
            </a:r>
            <a:endParaRPr sz="26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sz="26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sz="2600">
                <a:solidFill>
                  <a:srgbClr val="FFFFFF"/>
                </a:solidFill>
                <a:latin typeface="Roboto Light"/>
                <a:ea typeface="Roboto Light"/>
                <a:cs typeface="Roboto Light"/>
                <a:sym typeface="Roboto Light"/>
              </a:rPr>
              <a:t>We’ll begin coverage </a:t>
            </a:r>
            <a:br>
              <a:rPr lang="en" sz="2600">
                <a:solidFill>
                  <a:srgbClr val="FFFFFF"/>
                </a:solidFill>
                <a:latin typeface="Roboto Light"/>
                <a:ea typeface="Roboto Light"/>
                <a:cs typeface="Roboto Light"/>
                <a:sym typeface="Roboto Light"/>
              </a:rPr>
            </a:br>
            <a:r>
              <a:rPr lang="en" sz="2600">
                <a:solidFill>
                  <a:srgbClr val="FFFFFF"/>
                </a:solidFill>
                <a:latin typeface="Roboto Light"/>
                <a:ea typeface="Roboto Light"/>
                <a:cs typeface="Roboto Light"/>
                <a:sym typeface="Roboto Light"/>
              </a:rPr>
              <a:t>by looking at viruses </a:t>
            </a:r>
            <a:br>
              <a:rPr lang="en" sz="2600">
                <a:solidFill>
                  <a:srgbClr val="FFFFFF"/>
                </a:solidFill>
                <a:latin typeface="Roboto Light"/>
                <a:ea typeface="Roboto Light"/>
                <a:cs typeface="Roboto Light"/>
                <a:sym typeface="Roboto Light"/>
              </a:rPr>
            </a:br>
            <a:r>
              <a:rPr lang="en" sz="2600">
                <a:solidFill>
                  <a:srgbClr val="FFFFFF"/>
                </a:solidFill>
                <a:latin typeface="Roboto Light"/>
                <a:ea typeface="Roboto Light"/>
                <a:cs typeface="Roboto Light"/>
                <a:sym typeface="Roboto Light"/>
              </a:rPr>
              <a:t>and worms. </a:t>
            </a:r>
            <a:endParaRPr sz="2600">
              <a:solidFill>
                <a:srgbClr val="FFFFFF"/>
              </a:solidFill>
              <a:latin typeface="Roboto Light"/>
              <a:ea typeface="Roboto Light"/>
              <a:cs typeface="Roboto Light"/>
              <a:sym typeface="Roboto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8" name="Shape 2778"/>
        <p:cNvGrpSpPr/>
        <p:nvPr/>
      </p:nvGrpSpPr>
      <p:grpSpPr>
        <a:xfrm>
          <a:off x="0" y="0"/>
          <a:ext cx="0" cy="0"/>
          <a:chOff x="0" y="0"/>
          <a:chExt cx="0" cy="0"/>
        </a:xfrm>
      </p:grpSpPr>
      <p:sp>
        <p:nvSpPr>
          <p:cNvPr id="2779" name="Google Shape;2779;p169"/>
          <p:cNvSpPr/>
          <p:nvPr/>
        </p:nvSpPr>
        <p:spPr>
          <a:xfrm>
            <a:off x="275" y="725"/>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Viruses</a:t>
            </a:r>
            <a:r>
              <a:rPr lang="en"/>
              <a:t> </a:t>
            </a:r>
            <a:endParaRPr/>
          </a:p>
        </p:txBody>
      </p:sp>
      <p:sp>
        <p:nvSpPr>
          <p:cNvPr id="2781" name="Google Shape;2781;p169"/>
          <p:cNvSpPr txBox="1"/>
          <p:nvPr>
            <p:ph idx="3" type="body"/>
          </p:nvPr>
        </p:nvSpPr>
        <p:spPr>
          <a:xfrm>
            <a:off x="0" y="670950"/>
            <a:ext cx="4090800" cy="3801600"/>
          </a:xfrm>
          <a:prstGeom prst="rect">
            <a:avLst/>
          </a:prstGeom>
        </p:spPr>
        <p:txBody>
          <a:bodyPr anchorCtr="0" anchor="t" bIns="914400" lIns="457200" spcFirstLastPara="1" rIns="457200" wrap="square" tIns="0">
            <a:noAutofit/>
          </a:bodyPr>
          <a:lstStyle/>
          <a:p>
            <a:pPr indent="0" lvl="0" marL="0" rtl="0" algn="l">
              <a:lnSpc>
                <a:spcPct val="115000"/>
              </a:lnSpc>
              <a:spcBef>
                <a:spcPts val="600"/>
              </a:spcBef>
              <a:spcAft>
                <a:spcPts val="0"/>
              </a:spcAft>
              <a:buNone/>
            </a:pPr>
            <a:r>
              <a:rPr lang="en" sz="1800">
                <a:solidFill>
                  <a:srgbClr val="FFFFFF"/>
                </a:solidFill>
              </a:rPr>
              <a:t>A virus is a program that copies itself on to other computer systems. </a:t>
            </a:r>
            <a:endParaRPr sz="1800">
              <a:solidFill>
                <a:srgbClr val="FFFFFF"/>
              </a:solidFill>
            </a:endParaRPr>
          </a:p>
          <a:p>
            <a:pPr indent="0" lvl="0" marL="548640" rtl="0" algn="l">
              <a:lnSpc>
                <a:spcPct val="115000"/>
              </a:lnSpc>
              <a:spcBef>
                <a:spcPts val="1200"/>
              </a:spcBef>
              <a:spcAft>
                <a:spcPts val="0"/>
              </a:spcAft>
              <a:buNone/>
            </a:pPr>
            <a:r>
              <a:rPr lang="en" sz="1600">
                <a:solidFill>
                  <a:srgbClr val="FFFFFF"/>
                </a:solidFill>
              </a:rPr>
              <a:t>When the user runs the infected application, the virus also runs and copies itself onto </a:t>
            </a:r>
            <a:r>
              <a:rPr i="1" lang="en" sz="1600">
                <a:solidFill>
                  <a:srgbClr val="FFFFFF"/>
                </a:solidFill>
              </a:rPr>
              <a:t>other</a:t>
            </a:r>
            <a:r>
              <a:rPr lang="en" sz="1600">
                <a:solidFill>
                  <a:srgbClr val="FFFFFF"/>
                </a:solidFill>
              </a:rPr>
              <a:t> applications on the system as well.  </a:t>
            </a:r>
            <a:endParaRPr sz="1600">
              <a:solidFill>
                <a:srgbClr val="FFFFFF"/>
              </a:solidFill>
            </a:endParaRPr>
          </a:p>
          <a:p>
            <a:pPr indent="0" lvl="0" marL="1371600" rtl="0" algn="l">
              <a:lnSpc>
                <a:spcPct val="115000"/>
              </a:lnSpc>
              <a:spcBef>
                <a:spcPts val="1200"/>
              </a:spcBef>
              <a:spcAft>
                <a:spcPts val="0"/>
              </a:spcAft>
              <a:buNone/>
            </a:pPr>
            <a:r>
              <a:t/>
            </a:r>
            <a:endParaRPr sz="1800">
              <a:solidFill>
                <a:srgbClr val="FFFFFF"/>
              </a:solidFill>
              <a:latin typeface="Arial"/>
              <a:ea typeface="Arial"/>
              <a:cs typeface="Arial"/>
              <a:sym typeface="Arial"/>
            </a:endParaRPr>
          </a:p>
          <a:p>
            <a:pPr indent="0" lvl="0" marL="914400" rtl="0" algn="l">
              <a:lnSpc>
                <a:spcPct val="150000"/>
              </a:lnSpc>
              <a:spcBef>
                <a:spcPts val="1200"/>
              </a:spcBef>
              <a:spcAft>
                <a:spcPts val="1200"/>
              </a:spcAft>
              <a:buNone/>
            </a:pPr>
            <a:r>
              <a:t/>
            </a:r>
            <a:endParaRPr sz="1800">
              <a:solidFill>
                <a:srgbClr val="FFFFFF"/>
              </a:solidFill>
            </a:endParaRPr>
          </a:p>
        </p:txBody>
      </p:sp>
      <p:pic>
        <p:nvPicPr>
          <p:cNvPr id="2782" name="Google Shape;2782;p169"/>
          <p:cNvPicPr preferRelativeResize="0"/>
          <p:nvPr/>
        </p:nvPicPr>
        <p:blipFill rotWithShape="1">
          <a:blip r:embed="rId3">
            <a:alphaModFix amt="76000"/>
          </a:blip>
          <a:srcRect b="1765" l="0" r="0" t="1774"/>
          <a:stretch/>
        </p:blipFill>
        <p:spPr>
          <a:xfrm>
            <a:off x="522126" y="1814351"/>
            <a:ext cx="406275" cy="313900"/>
          </a:xfrm>
          <a:prstGeom prst="rect">
            <a:avLst/>
          </a:prstGeom>
          <a:noFill/>
          <a:ln>
            <a:noFill/>
          </a:ln>
        </p:spPr>
      </p:pic>
      <p:cxnSp>
        <p:nvCxnSpPr>
          <p:cNvPr id="2783" name="Google Shape;2783;p169"/>
          <p:cNvCxnSpPr/>
          <p:nvPr/>
        </p:nvCxnSpPr>
        <p:spPr>
          <a:xfrm>
            <a:off x="274375" y="640080"/>
            <a:ext cx="8595600" cy="10200"/>
          </a:xfrm>
          <a:prstGeom prst="straightConnector1">
            <a:avLst/>
          </a:prstGeom>
          <a:noFill/>
          <a:ln cap="flat" cmpd="sng" w="9525">
            <a:solidFill>
              <a:srgbClr val="CCCCCC"/>
            </a:solidFill>
            <a:prstDash val="solid"/>
            <a:round/>
            <a:headEnd len="med" w="med" type="none"/>
            <a:tailEnd len="med" w="med" type="none"/>
          </a:ln>
        </p:spPr>
      </p:cxnSp>
      <p:pic>
        <p:nvPicPr>
          <p:cNvPr id="2784" name="Google Shape;2784;p169"/>
          <p:cNvPicPr preferRelativeResize="0"/>
          <p:nvPr/>
        </p:nvPicPr>
        <p:blipFill rotWithShape="1">
          <a:blip r:embed="rId4">
            <a:alphaModFix amt="75000"/>
          </a:blip>
          <a:srcRect b="0" l="0" r="25678" t="0"/>
          <a:stretch/>
        </p:blipFill>
        <p:spPr>
          <a:xfrm>
            <a:off x="4210600" y="0"/>
            <a:ext cx="4945700" cy="5143499"/>
          </a:xfrm>
          <a:prstGeom prst="rect">
            <a:avLst/>
          </a:prstGeom>
          <a:noFill/>
          <a:ln>
            <a:noFill/>
          </a:ln>
        </p:spPr>
      </p:pic>
      <p:sp>
        <p:nvSpPr>
          <p:cNvPr id="2785" name="Google Shape;2785;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E5CE"/>
        </a:solidFill>
      </p:bgPr>
    </p:bg>
    <p:spTree>
      <p:nvGrpSpPr>
        <p:cNvPr id="2789" name="Shape 2789"/>
        <p:cNvGrpSpPr/>
        <p:nvPr/>
      </p:nvGrpSpPr>
      <p:grpSpPr>
        <a:xfrm>
          <a:off x="0" y="0"/>
          <a:ext cx="0" cy="0"/>
          <a:chOff x="0" y="0"/>
          <a:chExt cx="0" cy="0"/>
        </a:xfrm>
      </p:grpSpPr>
      <p:sp>
        <p:nvSpPr>
          <p:cNvPr id="2790" name="Google Shape;2790;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1" name="Google Shape;2791;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Viruses </a:t>
            </a:r>
            <a:endParaRPr/>
          </a:p>
        </p:txBody>
      </p:sp>
      <p:sp>
        <p:nvSpPr>
          <p:cNvPr id="2792" name="Google Shape;2792;p1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Viruses can damage the infected hosts in the following ways:</a:t>
            </a:r>
            <a:endParaRPr/>
          </a:p>
        </p:txBody>
      </p:sp>
      <p:sp>
        <p:nvSpPr>
          <p:cNvPr id="2793" name="Google Shape;2793;p170"/>
          <p:cNvSpPr/>
          <p:nvPr/>
        </p:nvSpPr>
        <p:spPr>
          <a:xfrm>
            <a:off x="193950" y="1230525"/>
            <a:ext cx="3465900" cy="3465900"/>
          </a:xfrm>
          <a:prstGeom prst="ellipse">
            <a:avLst/>
          </a:prstGeom>
          <a:solidFill>
            <a:srgbClr val="D0FFF5"/>
          </a:solidFill>
          <a:ln cap="flat" cmpd="sng" w="76200">
            <a:solidFill>
              <a:srgbClr val="AAE5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70"/>
          <p:cNvSpPr/>
          <p:nvPr/>
        </p:nvSpPr>
        <p:spPr>
          <a:xfrm>
            <a:off x="3016405" y="1230525"/>
            <a:ext cx="3465900" cy="3465900"/>
          </a:xfrm>
          <a:prstGeom prst="ellipse">
            <a:avLst/>
          </a:prstGeom>
          <a:solidFill>
            <a:srgbClr val="D5E8F4"/>
          </a:solidFill>
          <a:ln cap="flat" cmpd="sng" w="76200">
            <a:solidFill>
              <a:srgbClr val="AAE5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70"/>
          <p:cNvSpPr/>
          <p:nvPr/>
        </p:nvSpPr>
        <p:spPr>
          <a:xfrm>
            <a:off x="5723302" y="1230525"/>
            <a:ext cx="3465900" cy="3465900"/>
          </a:xfrm>
          <a:prstGeom prst="ellipse">
            <a:avLst/>
          </a:prstGeom>
          <a:solidFill>
            <a:srgbClr val="EBF1FC"/>
          </a:solidFill>
          <a:ln cap="flat" cmpd="sng" w="76200">
            <a:solidFill>
              <a:srgbClr val="AAE5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70"/>
          <p:cNvSpPr txBox="1"/>
          <p:nvPr>
            <p:ph idx="1" type="subTitle"/>
          </p:nvPr>
        </p:nvSpPr>
        <p:spPr>
          <a:xfrm>
            <a:off x="590750" y="1562100"/>
            <a:ext cx="2247000" cy="2223300"/>
          </a:xfrm>
          <a:prstGeom prst="rect">
            <a:avLst/>
          </a:prstGeom>
          <a:noFill/>
          <a:ln>
            <a:noFill/>
          </a:ln>
        </p:spPr>
        <p:txBody>
          <a:bodyPr anchorCtr="0" anchor="ctr" bIns="91425" lIns="91425" spcFirstLastPara="1" rIns="91425" wrap="square" tIns="91425">
            <a:noAutofit/>
          </a:bodyPr>
          <a:lstStyle/>
          <a:p>
            <a:pPr indent="0" lvl="0" marL="0" rtl="0" algn="r">
              <a:lnSpc>
                <a:spcPct val="112000"/>
              </a:lnSpc>
              <a:spcBef>
                <a:spcPts val="1000"/>
              </a:spcBef>
              <a:spcAft>
                <a:spcPts val="1000"/>
              </a:spcAft>
              <a:buClr>
                <a:schemeClr val="dk1"/>
              </a:buClr>
              <a:buSzPts val="1100"/>
              <a:buFont typeface="Arial"/>
              <a:buNone/>
            </a:pPr>
            <a:r>
              <a:rPr lang="en">
                <a:solidFill>
                  <a:schemeClr val="dk1"/>
                </a:solidFill>
                <a:latin typeface="Roboto"/>
                <a:ea typeface="Roboto"/>
                <a:cs typeface="Roboto"/>
                <a:sym typeface="Roboto"/>
              </a:rPr>
              <a:t>Slowing down the host</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by using up a computer’s resources, such as </a:t>
            </a:r>
            <a:br>
              <a:rPr lang="en">
                <a:solidFill>
                  <a:schemeClr val="dk1"/>
                </a:solidFill>
                <a:latin typeface="Roboto"/>
                <a:ea typeface="Roboto"/>
                <a:cs typeface="Roboto"/>
                <a:sym typeface="Roboto"/>
              </a:rPr>
            </a:br>
            <a:r>
              <a:rPr b="1" lang="en">
                <a:solidFill>
                  <a:schemeClr val="dk1"/>
                </a:solidFill>
                <a:latin typeface="Roboto"/>
                <a:ea typeface="Roboto"/>
                <a:cs typeface="Roboto"/>
                <a:sym typeface="Roboto"/>
              </a:rPr>
              <a:t>CPU</a:t>
            </a:r>
            <a:r>
              <a:rPr lang="en">
                <a:solidFill>
                  <a:schemeClr val="dk1"/>
                </a:solidFill>
                <a:latin typeface="Roboto"/>
                <a:ea typeface="Roboto"/>
                <a:cs typeface="Roboto"/>
                <a:sym typeface="Roboto"/>
              </a:rPr>
              <a:t> and </a:t>
            </a:r>
            <a:r>
              <a:rPr b="1" lang="en">
                <a:solidFill>
                  <a:schemeClr val="dk1"/>
                </a:solidFill>
                <a:latin typeface="Roboto"/>
                <a:ea typeface="Roboto"/>
                <a:cs typeface="Roboto"/>
                <a:sym typeface="Roboto"/>
              </a:rPr>
              <a:t>RAM</a:t>
            </a:r>
            <a:r>
              <a:rPr lang="en">
                <a:solidFill>
                  <a:schemeClr val="dk1"/>
                </a:solidFill>
                <a:latin typeface="Roboto"/>
                <a:ea typeface="Roboto"/>
                <a:cs typeface="Roboto"/>
                <a:sym typeface="Roboto"/>
              </a:rPr>
              <a:t>.</a:t>
            </a:r>
            <a:endParaRPr>
              <a:solidFill>
                <a:srgbClr val="24292E"/>
              </a:solidFill>
              <a:latin typeface="Roboto"/>
              <a:ea typeface="Roboto"/>
              <a:cs typeface="Roboto"/>
              <a:sym typeface="Roboto"/>
            </a:endParaRPr>
          </a:p>
        </p:txBody>
      </p:sp>
      <p:sp>
        <p:nvSpPr>
          <p:cNvPr id="2797" name="Google Shape;2797;p170"/>
          <p:cNvSpPr txBox="1"/>
          <p:nvPr>
            <p:ph idx="2" type="subTitle"/>
          </p:nvPr>
        </p:nvSpPr>
        <p:spPr>
          <a:xfrm>
            <a:off x="3011565" y="1457513"/>
            <a:ext cx="2559900" cy="2879100"/>
          </a:xfrm>
          <a:prstGeom prst="rect">
            <a:avLst/>
          </a:prstGeom>
          <a:noFill/>
          <a:ln>
            <a:noFill/>
          </a:ln>
        </p:spPr>
        <p:txBody>
          <a:bodyPr anchorCtr="0" anchor="ctr" bIns="91425" lIns="91425" spcFirstLastPara="1" rIns="91425" wrap="square" tIns="91425">
            <a:noAutofit/>
          </a:bodyPr>
          <a:lstStyle/>
          <a:p>
            <a:pPr indent="0" lvl="0" marL="0" rtl="0" algn="r">
              <a:lnSpc>
                <a:spcPct val="112000"/>
              </a:lnSpc>
              <a:spcBef>
                <a:spcPts val="100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r">
              <a:lnSpc>
                <a:spcPct val="112000"/>
              </a:lnSpc>
              <a:spcBef>
                <a:spcPts val="1000"/>
              </a:spcBef>
              <a:spcAft>
                <a:spcPts val="0"/>
              </a:spcAft>
              <a:buClr>
                <a:schemeClr val="dk1"/>
              </a:buClr>
              <a:buSzPts val="1100"/>
              <a:buFont typeface="Arial"/>
              <a:buNone/>
            </a:pPr>
            <a:r>
              <a:rPr b="1" lang="en">
                <a:solidFill>
                  <a:schemeClr val="dk1"/>
                </a:solidFill>
                <a:latin typeface="Roboto"/>
                <a:ea typeface="Roboto"/>
                <a:cs typeface="Roboto"/>
                <a:sym typeface="Roboto"/>
              </a:rPr>
              <a:t>Denial of Service Attacks (DoS): </a:t>
            </a:r>
            <a:endParaRPr b="1">
              <a:solidFill>
                <a:schemeClr val="dk1"/>
              </a:solidFill>
              <a:latin typeface="Roboto"/>
              <a:ea typeface="Roboto"/>
              <a:cs typeface="Roboto"/>
              <a:sym typeface="Roboto"/>
            </a:endParaRPr>
          </a:p>
          <a:p>
            <a:pPr indent="0" lvl="0" marL="0" rtl="0" algn="r">
              <a:lnSpc>
                <a:spcPct val="112000"/>
              </a:lnSpc>
              <a:spcBef>
                <a:spcPts val="1000"/>
              </a:spcBef>
              <a:spcAft>
                <a:spcPts val="1000"/>
              </a:spcAft>
              <a:buClr>
                <a:schemeClr val="dk1"/>
              </a:buClr>
              <a:buSzPts val="1100"/>
              <a:buFont typeface="Arial"/>
              <a:buNone/>
            </a:pPr>
            <a:r>
              <a:rPr lang="en">
                <a:solidFill>
                  <a:schemeClr val="dk1"/>
                </a:solidFill>
                <a:latin typeface="Roboto"/>
                <a:ea typeface="Roboto"/>
                <a:cs typeface="Roboto"/>
                <a:sym typeface="Roboto"/>
              </a:rPr>
              <a:t>Shutting down the host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by using up </a:t>
            </a:r>
            <a:r>
              <a:rPr i="1" lang="en">
                <a:solidFill>
                  <a:schemeClr val="dk1"/>
                </a:solidFill>
                <a:latin typeface="Roboto"/>
                <a:ea typeface="Roboto"/>
                <a:cs typeface="Roboto"/>
                <a:sym typeface="Roboto"/>
              </a:rPr>
              <a:t>all</a:t>
            </a:r>
            <a:r>
              <a:rPr lang="en">
                <a:solidFill>
                  <a:schemeClr val="dk1"/>
                </a:solidFill>
                <a:latin typeface="Roboto"/>
                <a:ea typeface="Roboto"/>
                <a:cs typeface="Roboto"/>
                <a:sym typeface="Roboto"/>
              </a:rPr>
              <a:t> of its resources or destroying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essential files.</a:t>
            </a:r>
            <a:endParaRPr>
              <a:solidFill>
                <a:srgbClr val="24292E"/>
              </a:solidFill>
              <a:latin typeface="Roboto"/>
              <a:ea typeface="Roboto"/>
              <a:cs typeface="Roboto"/>
              <a:sym typeface="Roboto"/>
            </a:endParaRPr>
          </a:p>
        </p:txBody>
      </p:sp>
      <p:sp>
        <p:nvSpPr>
          <p:cNvPr id="2798" name="Google Shape;2798;p170"/>
          <p:cNvSpPr txBox="1"/>
          <p:nvPr>
            <p:ph idx="3" type="subTitle"/>
          </p:nvPr>
        </p:nvSpPr>
        <p:spPr>
          <a:xfrm>
            <a:off x="6039500" y="1700175"/>
            <a:ext cx="2247000" cy="2636100"/>
          </a:xfrm>
          <a:prstGeom prst="rect">
            <a:avLst/>
          </a:prstGeom>
          <a:noFill/>
          <a:ln>
            <a:noFill/>
          </a:ln>
        </p:spPr>
        <p:txBody>
          <a:bodyPr anchorCtr="0" anchor="ctr" bIns="91425" lIns="91425" spcFirstLastPara="1" rIns="91425" wrap="square" tIns="91425">
            <a:noAutofit/>
          </a:bodyPr>
          <a:lstStyle/>
          <a:p>
            <a:pPr indent="0" lvl="0" marL="0" rtl="0" algn="r">
              <a:lnSpc>
                <a:spcPct val="112000"/>
              </a:lnSpc>
              <a:spcBef>
                <a:spcPts val="1000"/>
              </a:spcBef>
              <a:spcAft>
                <a:spcPts val="0"/>
              </a:spcAft>
              <a:buClr>
                <a:schemeClr val="dk1"/>
              </a:buClr>
              <a:buSzPts val="1100"/>
              <a:buFont typeface="Arial"/>
              <a:buNone/>
            </a:pPr>
            <a:r>
              <a:rPr b="1" lang="en">
                <a:solidFill>
                  <a:schemeClr val="dk1"/>
                </a:solidFill>
                <a:latin typeface="Roboto"/>
                <a:ea typeface="Roboto"/>
                <a:cs typeface="Roboto"/>
                <a:sym typeface="Roboto"/>
              </a:rPr>
              <a:t>Ransomware:</a:t>
            </a:r>
            <a:endParaRPr b="1">
              <a:solidFill>
                <a:schemeClr val="dk1"/>
              </a:solidFill>
              <a:latin typeface="Roboto"/>
              <a:ea typeface="Roboto"/>
              <a:cs typeface="Roboto"/>
              <a:sym typeface="Roboto"/>
            </a:endParaRPr>
          </a:p>
          <a:p>
            <a:pPr indent="0" lvl="0" marL="0" rtl="0" algn="r">
              <a:lnSpc>
                <a:spcPct val="112000"/>
              </a:lnSpc>
              <a:spcBef>
                <a:spcPts val="1000"/>
              </a:spcBef>
              <a:spcAft>
                <a:spcPts val="1000"/>
              </a:spcAft>
              <a:buClr>
                <a:schemeClr val="dk1"/>
              </a:buClr>
              <a:buSzPts val="1100"/>
              <a:buFont typeface="Arial"/>
              <a:buNone/>
            </a:pPr>
            <a:r>
              <a:rPr lang="en">
                <a:solidFill>
                  <a:schemeClr val="dk1"/>
                </a:solidFill>
                <a:latin typeface="Roboto"/>
                <a:ea typeface="Roboto"/>
                <a:cs typeface="Roboto"/>
                <a:sym typeface="Roboto"/>
              </a:rPr>
              <a:t>“Scrambling” data on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host, so that users can’t read it, and demanding money to “unscramble” it.</a:t>
            </a:r>
            <a:endParaRPr>
              <a:latin typeface="Roboto"/>
              <a:ea typeface="Roboto"/>
              <a:cs typeface="Roboto"/>
              <a:sym typeface="Roboto"/>
            </a:endParaRPr>
          </a:p>
        </p:txBody>
      </p:sp>
      <p:sp>
        <p:nvSpPr>
          <p:cNvPr id="2799" name="Google Shape;2799;p170"/>
          <p:cNvSpPr/>
          <p:nvPr/>
        </p:nvSpPr>
        <p:spPr>
          <a:xfrm>
            <a:off x="8689059" y="1230525"/>
            <a:ext cx="3465900" cy="3465900"/>
          </a:xfrm>
          <a:prstGeom prst="ellipse">
            <a:avLst/>
          </a:prstGeom>
          <a:solidFill>
            <a:srgbClr val="AAE5CE"/>
          </a:solidFill>
          <a:ln cap="flat" cmpd="sng" w="76200">
            <a:solidFill>
              <a:srgbClr val="AAE5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70"/>
          <p:cNvSpPr/>
          <p:nvPr/>
        </p:nvSpPr>
        <p:spPr>
          <a:xfrm>
            <a:off x="9156297" y="1026425"/>
            <a:ext cx="3912600" cy="396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804" name="Shape 2804"/>
        <p:cNvGrpSpPr/>
        <p:nvPr/>
      </p:nvGrpSpPr>
      <p:grpSpPr>
        <a:xfrm>
          <a:off x="0" y="0"/>
          <a:ext cx="0" cy="0"/>
          <a:chOff x="0" y="0"/>
          <a:chExt cx="0" cy="0"/>
        </a:xfrm>
      </p:grpSpPr>
      <p:pic>
        <p:nvPicPr>
          <p:cNvPr id="2805" name="Google Shape;2805;p171"/>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806" name="Google Shape;2806;p171"/>
          <p:cNvSpPr txBox="1"/>
          <p:nvPr>
            <p:ph type="title"/>
          </p:nvPr>
        </p:nvSpPr>
        <p:spPr>
          <a:xfrm>
            <a:off x="3657175" y="1407725"/>
            <a:ext cx="5212500" cy="2122200"/>
          </a:xfrm>
          <a:prstGeom prst="rect">
            <a:avLst/>
          </a:prstGeom>
        </p:spPr>
        <p:txBody>
          <a:bodyPr anchorCtr="0" anchor="t" bIns="91425" lIns="457200" spcFirstLastPara="1" rIns="274300" wrap="square" tIns="182875">
            <a:noAutofit/>
          </a:bodyPr>
          <a:lstStyle/>
          <a:p>
            <a:pPr indent="0" lvl="0" marL="457200" rtl="0" algn="l">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If a </a:t>
            </a:r>
            <a:r>
              <a:rPr lang="en">
                <a:solidFill>
                  <a:schemeClr val="dk1"/>
                </a:solidFill>
              </a:rPr>
              <a:t>virus</a:t>
            </a:r>
            <a:r>
              <a:rPr lang="en">
                <a:solidFill>
                  <a:schemeClr val="dk1"/>
                </a:solidFill>
                <a:latin typeface="Roboto Light"/>
                <a:ea typeface="Roboto Light"/>
                <a:cs typeface="Roboto Light"/>
                <a:sym typeface="Roboto Light"/>
              </a:rPr>
              <a:t> is just a program containing malicious content, can Apple and Linux computers get viruses?</a:t>
            </a:r>
            <a:endParaRPr>
              <a:solidFill>
                <a:srgbClr val="FFFFFF"/>
              </a:solidFill>
              <a:latin typeface="Roboto Light"/>
              <a:ea typeface="Roboto Light"/>
              <a:cs typeface="Roboto Light"/>
              <a:sym typeface="Roboto Light"/>
            </a:endParaRPr>
          </a:p>
        </p:txBody>
      </p:sp>
      <p:sp>
        <p:nvSpPr>
          <p:cNvPr id="2807" name="Google Shape;2807;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E5CE"/>
        </a:solidFill>
      </p:bgPr>
    </p:bg>
    <p:spTree>
      <p:nvGrpSpPr>
        <p:cNvPr id="2811" name="Shape 2811"/>
        <p:cNvGrpSpPr/>
        <p:nvPr/>
      </p:nvGrpSpPr>
      <p:grpSpPr>
        <a:xfrm>
          <a:off x="0" y="0"/>
          <a:ext cx="0" cy="0"/>
          <a:chOff x="0" y="0"/>
          <a:chExt cx="0" cy="0"/>
        </a:xfrm>
      </p:grpSpPr>
      <p:sp>
        <p:nvSpPr>
          <p:cNvPr id="2812" name="Google Shape;2812;p172"/>
          <p:cNvSpPr txBox="1"/>
          <p:nvPr>
            <p:ph idx="1" type="subTitle"/>
          </p:nvPr>
        </p:nvSpPr>
        <p:spPr>
          <a:xfrm>
            <a:off x="0" y="675975"/>
            <a:ext cx="9168600" cy="428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Since a virus is just a program,</a:t>
            </a:r>
            <a:r>
              <a:rPr lang="en"/>
              <a:t> it can infect </a:t>
            </a:r>
            <a:br>
              <a:rPr lang="en"/>
            </a:br>
            <a:r>
              <a:rPr lang="en"/>
              <a:t>any OS: Apple, Linux, Windows, etc.</a:t>
            </a:r>
            <a:r>
              <a:rPr lang="en"/>
              <a:t> </a:t>
            </a:r>
            <a:endParaRPr/>
          </a:p>
          <a:p>
            <a:pPr indent="0" lvl="0" marL="0" rtl="0" algn="l">
              <a:spcBef>
                <a:spcPts val="0"/>
              </a:spcBef>
              <a:spcAft>
                <a:spcPts val="0"/>
              </a:spcAft>
              <a:buNone/>
            </a:pPr>
            <a:r>
              <a:t/>
            </a:r>
            <a:endParaRPr sz="1600">
              <a:solidFill>
                <a:schemeClr val="dk1"/>
              </a:solidFill>
            </a:endParaRPr>
          </a:p>
          <a:p>
            <a:pPr indent="0" lvl="0" marL="548640" rtl="0" algn="l">
              <a:spcBef>
                <a:spcPts val="800"/>
              </a:spcBef>
              <a:spcAft>
                <a:spcPts val="0"/>
              </a:spcAft>
              <a:buNone/>
            </a:pPr>
            <a:r>
              <a:rPr lang="en" sz="1600">
                <a:solidFill>
                  <a:schemeClr val="dk1"/>
                </a:solidFill>
              </a:rPr>
              <a:t>Windows machines are the most widely </a:t>
            </a:r>
            <a:br>
              <a:rPr lang="en" sz="1600">
                <a:solidFill>
                  <a:schemeClr val="dk1"/>
                </a:solidFill>
              </a:rPr>
            </a:br>
            <a:r>
              <a:rPr lang="en" sz="1600">
                <a:solidFill>
                  <a:schemeClr val="dk1"/>
                </a:solidFill>
              </a:rPr>
              <a:t>used operating systems worldwide, so they </a:t>
            </a:r>
            <a:br>
              <a:rPr lang="en" sz="1600">
                <a:solidFill>
                  <a:schemeClr val="dk1"/>
                </a:solidFill>
              </a:rPr>
            </a:br>
            <a:r>
              <a:rPr lang="en" sz="1600">
                <a:solidFill>
                  <a:schemeClr val="dk1"/>
                </a:solidFill>
              </a:rPr>
              <a:t>are more prone to viruses. </a:t>
            </a:r>
            <a:endParaRPr sz="1600">
              <a:solidFill>
                <a:schemeClr val="dk1"/>
              </a:solidFill>
            </a:endParaRPr>
          </a:p>
          <a:p>
            <a:pPr indent="-193040" lvl="0" marL="868680" rtl="0" algn="l">
              <a:spcBef>
                <a:spcPts val="400"/>
              </a:spcBef>
              <a:spcAft>
                <a:spcPts val="0"/>
              </a:spcAft>
              <a:buClr>
                <a:schemeClr val="dk1"/>
              </a:buClr>
              <a:buSzPts val="1600"/>
              <a:buFont typeface="Roboto"/>
              <a:buChar char="●"/>
            </a:pPr>
            <a:r>
              <a:rPr lang="en" sz="1400">
                <a:solidFill>
                  <a:schemeClr val="dk1"/>
                </a:solidFill>
                <a:latin typeface="Roboto"/>
                <a:ea typeface="Roboto"/>
                <a:cs typeface="Roboto"/>
                <a:sym typeface="Roboto"/>
              </a:rPr>
              <a:t>Virus writers tend to target the most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prominent machines, to boost the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spread of their viruses.</a:t>
            </a:r>
            <a:r>
              <a:rPr lang="en" sz="1600">
                <a:solidFill>
                  <a:schemeClr val="dk1"/>
                </a:solidFill>
                <a:latin typeface="Roboto"/>
                <a:ea typeface="Roboto"/>
                <a:cs typeface="Roboto"/>
                <a:sym typeface="Roboto"/>
              </a:rPr>
              <a:t> </a:t>
            </a:r>
            <a:endParaRPr sz="1600">
              <a:solidFill>
                <a:schemeClr val="dk1"/>
              </a:solidFill>
            </a:endParaRPr>
          </a:p>
          <a:p>
            <a:pPr indent="0" lvl="0" marL="0" rtl="0" algn="l">
              <a:spcBef>
                <a:spcPts val="800"/>
              </a:spcBef>
              <a:spcAft>
                <a:spcPts val="0"/>
              </a:spcAft>
              <a:buNone/>
            </a:pPr>
            <a:r>
              <a:t/>
            </a:r>
            <a:endParaRPr sz="1600">
              <a:solidFill>
                <a:schemeClr val="dk1"/>
              </a:solidFill>
            </a:endParaRPr>
          </a:p>
          <a:p>
            <a:pPr indent="0" lvl="0" marL="548640" rtl="0" algn="l">
              <a:spcBef>
                <a:spcPts val="800"/>
              </a:spcBef>
              <a:spcAft>
                <a:spcPts val="0"/>
              </a:spcAft>
              <a:buNone/>
            </a:pPr>
            <a:r>
              <a:rPr lang="en" sz="1600">
                <a:solidFill>
                  <a:schemeClr val="dk1"/>
                </a:solidFill>
              </a:rPr>
              <a:t>Windows are additionally more vulnerable, because their users often operate machines with administrator privileges. </a:t>
            </a:r>
            <a:endParaRPr sz="1600">
              <a:solidFill>
                <a:schemeClr val="dk1"/>
              </a:solidFill>
            </a:endParaRPr>
          </a:p>
          <a:p>
            <a:pPr indent="-180340" lvl="0" marL="868680" rtl="0" algn="l">
              <a:spcBef>
                <a:spcPts val="40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Therefore, programs will download without the user asking the user. </a:t>
            </a:r>
            <a:endParaRPr sz="1400">
              <a:solidFill>
                <a:schemeClr val="dk1"/>
              </a:solidFill>
              <a:latin typeface="Roboto"/>
              <a:ea typeface="Roboto"/>
              <a:cs typeface="Roboto"/>
              <a:sym typeface="Roboto"/>
            </a:endParaRPr>
          </a:p>
          <a:p>
            <a:pPr indent="-180340" lvl="0" marL="868680" rtl="0" algn="l">
              <a:spcBef>
                <a:spcPts val="400"/>
              </a:spcBef>
              <a:spcAft>
                <a:spcPts val="0"/>
              </a:spcAft>
              <a:buClr>
                <a:schemeClr val="dk1"/>
              </a:buClr>
              <a:buSzPts val="1400"/>
              <a:buFont typeface="Roboto"/>
              <a:buChar char="●"/>
            </a:pPr>
            <a:r>
              <a:rPr lang="en" sz="1400">
                <a:solidFill>
                  <a:schemeClr val="dk1"/>
                </a:solidFill>
                <a:latin typeface="Roboto"/>
                <a:ea typeface="Roboto"/>
                <a:cs typeface="Roboto"/>
                <a:sym typeface="Roboto"/>
              </a:rPr>
              <a:t>Mac and Linux users are low-privileged and non-administrator by default. </a:t>
            </a:r>
            <a:endParaRPr sz="1400">
              <a:solidFill>
                <a:schemeClr val="dk1"/>
              </a:solidFill>
              <a:latin typeface="Roboto"/>
              <a:ea typeface="Roboto"/>
              <a:cs typeface="Roboto"/>
              <a:sym typeface="Roboto"/>
            </a:endParaRPr>
          </a:p>
          <a:p>
            <a:pPr indent="0" lvl="0" marL="0" rtl="0" algn="l">
              <a:spcBef>
                <a:spcPts val="400"/>
              </a:spcBef>
              <a:spcAft>
                <a:spcPts val="0"/>
              </a:spcAft>
              <a:buNone/>
            </a:pPr>
            <a:r>
              <a:t/>
            </a:r>
            <a:endParaRPr/>
          </a:p>
        </p:txBody>
      </p:sp>
      <p:sp>
        <p:nvSpPr>
          <p:cNvPr id="2813" name="Google Shape;2813;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 on Different Operating Systems</a:t>
            </a:r>
            <a:endParaRPr/>
          </a:p>
        </p:txBody>
      </p:sp>
      <p:sp>
        <p:nvSpPr>
          <p:cNvPr id="2814" name="Google Shape;2814;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15" name="Google Shape;2815;p172"/>
          <p:cNvPicPr preferRelativeResize="0"/>
          <p:nvPr/>
        </p:nvPicPr>
        <p:blipFill>
          <a:blip r:embed="rId3">
            <a:alphaModFix/>
          </a:blip>
          <a:stretch>
            <a:fillRect/>
          </a:stretch>
        </p:blipFill>
        <p:spPr>
          <a:xfrm>
            <a:off x="6737957" y="1025300"/>
            <a:ext cx="2049544" cy="1134625"/>
          </a:xfrm>
          <a:prstGeom prst="rect">
            <a:avLst/>
          </a:prstGeom>
          <a:noFill/>
          <a:ln>
            <a:noFill/>
          </a:ln>
        </p:spPr>
      </p:pic>
      <p:pic>
        <p:nvPicPr>
          <p:cNvPr id="2816" name="Google Shape;2816;p172"/>
          <p:cNvPicPr preferRelativeResize="0"/>
          <p:nvPr/>
        </p:nvPicPr>
        <p:blipFill>
          <a:blip r:embed="rId4">
            <a:alphaModFix/>
          </a:blip>
          <a:stretch>
            <a:fillRect/>
          </a:stretch>
        </p:blipFill>
        <p:spPr>
          <a:xfrm>
            <a:off x="5413259" y="826175"/>
            <a:ext cx="1106794" cy="1041275"/>
          </a:xfrm>
          <a:prstGeom prst="rect">
            <a:avLst/>
          </a:prstGeom>
          <a:noFill/>
          <a:ln>
            <a:noFill/>
          </a:ln>
        </p:spPr>
      </p:pic>
      <p:pic>
        <p:nvPicPr>
          <p:cNvPr id="2817" name="Google Shape;2817;p172"/>
          <p:cNvPicPr preferRelativeResize="0"/>
          <p:nvPr/>
        </p:nvPicPr>
        <p:blipFill>
          <a:blip r:embed="rId5">
            <a:alphaModFix/>
          </a:blip>
          <a:stretch>
            <a:fillRect/>
          </a:stretch>
        </p:blipFill>
        <p:spPr>
          <a:xfrm>
            <a:off x="5552024" y="2159926"/>
            <a:ext cx="3366625" cy="974975"/>
          </a:xfrm>
          <a:prstGeom prst="rect">
            <a:avLst/>
          </a:prstGeom>
          <a:noFill/>
          <a:ln>
            <a:noFill/>
          </a:ln>
        </p:spPr>
      </p:pic>
      <p:pic>
        <p:nvPicPr>
          <p:cNvPr id="2818" name="Google Shape;2818;p172"/>
          <p:cNvPicPr preferRelativeResize="0"/>
          <p:nvPr/>
        </p:nvPicPr>
        <p:blipFill rotWithShape="1">
          <a:blip r:embed="rId6">
            <a:alphaModFix amt="76000"/>
          </a:blip>
          <a:srcRect b="1765" l="0" r="0" t="1774"/>
          <a:stretch/>
        </p:blipFill>
        <p:spPr>
          <a:xfrm>
            <a:off x="522126" y="1621126"/>
            <a:ext cx="406275" cy="313900"/>
          </a:xfrm>
          <a:prstGeom prst="rect">
            <a:avLst/>
          </a:prstGeom>
          <a:noFill/>
          <a:ln>
            <a:noFill/>
          </a:ln>
        </p:spPr>
      </p:pic>
      <p:pic>
        <p:nvPicPr>
          <p:cNvPr id="2819" name="Google Shape;2819;p172"/>
          <p:cNvPicPr preferRelativeResize="0"/>
          <p:nvPr/>
        </p:nvPicPr>
        <p:blipFill rotWithShape="1">
          <a:blip r:embed="rId6">
            <a:alphaModFix amt="76000"/>
          </a:blip>
          <a:srcRect b="1765" l="0" r="0" t="1774"/>
          <a:stretch/>
        </p:blipFill>
        <p:spPr>
          <a:xfrm>
            <a:off x="522126" y="3572401"/>
            <a:ext cx="406275" cy="31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pic>
        <p:nvPicPr>
          <p:cNvPr id="2092" name="Google Shape;2092;p110"/>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093" name="Google Shape;2093;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sp>
        <p:nvSpPr>
          <p:cNvPr id="2094" name="Google Shape;2094;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95" name="Google Shape;2095;p110"/>
          <p:cNvSpPr txBox="1"/>
          <p:nvPr>
            <p:ph type="title"/>
          </p:nvPr>
        </p:nvSpPr>
        <p:spPr>
          <a:xfrm>
            <a:off x="1303375" y="770925"/>
            <a:ext cx="6999000" cy="13041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800">
                <a:solidFill>
                  <a:srgbClr val="FFFFFF"/>
                </a:solidFill>
                <a:latin typeface="Roboto"/>
                <a:ea typeface="Roboto"/>
                <a:cs typeface="Roboto"/>
                <a:sym typeface="Roboto"/>
              </a:rPr>
              <a:t>The three elements of the CIA Triad are:</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3000">
              <a:solidFill>
                <a:srgbClr val="FFFFFF"/>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b="1" lang="en" sz="3000">
                <a:solidFill>
                  <a:srgbClr val="FFFFFF"/>
                </a:solidFill>
                <a:latin typeface="Roboto"/>
                <a:ea typeface="Roboto"/>
                <a:cs typeface="Roboto"/>
                <a:sym typeface="Roboto"/>
              </a:rPr>
              <a:t>           </a:t>
            </a:r>
            <a:r>
              <a:rPr b="1" lang="en" sz="3200">
                <a:solidFill>
                  <a:srgbClr val="FFFFFF"/>
                </a:solidFill>
                <a:latin typeface="Roboto"/>
                <a:ea typeface="Roboto"/>
                <a:cs typeface="Roboto"/>
                <a:sym typeface="Roboto"/>
              </a:rPr>
              <a:t>Availability</a:t>
            </a:r>
            <a:br>
              <a:rPr b="1" lang="en" sz="3200">
                <a:solidFill>
                  <a:srgbClr val="FFFFFF"/>
                </a:solidFill>
                <a:latin typeface="Roboto"/>
                <a:ea typeface="Roboto"/>
                <a:cs typeface="Roboto"/>
                <a:sym typeface="Roboto"/>
              </a:rPr>
            </a:br>
            <a:r>
              <a:rPr b="1" lang="en" sz="3200">
                <a:solidFill>
                  <a:srgbClr val="FFFFFF"/>
                </a:solidFill>
                <a:latin typeface="Roboto"/>
                <a:ea typeface="Roboto"/>
                <a:cs typeface="Roboto"/>
                <a:sym typeface="Roboto"/>
              </a:rPr>
              <a:t>          Integrity</a:t>
            </a:r>
            <a:br>
              <a:rPr b="1" lang="en" sz="3200">
                <a:solidFill>
                  <a:srgbClr val="FFFFFF"/>
                </a:solidFill>
                <a:latin typeface="Roboto"/>
                <a:ea typeface="Roboto"/>
                <a:cs typeface="Roboto"/>
                <a:sym typeface="Roboto"/>
              </a:rPr>
            </a:br>
            <a:r>
              <a:rPr b="1" lang="en" sz="3200">
                <a:solidFill>
                  <a:srgbClr val="FFFFFF"/>
                </a:solidFill>
                <a:latin typeface="Roboto"/>
                <a:ea typeface="Roboto"/>
                <a:cs typeface="Roboto"/>
                <a:sym typeface="Roboto"/>
              </a:rPr>
              <a:t>          Confidentiality</a:t>
            </a:r>
            <a:endParaRPr b="1" sz="3200">
              <a:solidFill>
                <a:srgbClr val="FFFFFF"/>
              </a:solidFill>
              <a:latin typeface="Roboto"/>
              <a:ea typeface="Roboto"/>
              <a:cs typeface="Roboto"/>
              <a:sym typeface="Roboto"/>
            </a:endParaRPr>
          </a:p>
        </p:txBody>
      </p:sp>
      <p:grpSp>
        <p:nvGrpSpPr>
          <p:cNvPr id="2096" name="Google Shape;2096;p110"/>
          <p:cNvGrpSpPr/>
          <p:nvPr/>
        </p:nvGrpSpPr>
        <p:grpSpPr>
          <a:xfrm>
            <a:off x="2093051" y="2034556"/>
            <a:ext cx="528009" cy="528009"/>
            <a:chOff x="1878975" y="2246100"/>
            <a:chExt cx="651300" cy="651300"/>
          </a:xfrm>
        </p:grpSpPr>
        <p:sp>
          <p:nvSpPr>
            <p:cNvPr id="2097" name="Google Shape;2097;p11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8" name="Google Shape;2098;p110"/>
            <p:cNvGrpSpPr/>
            <p:nvPr/>
          </p:nvGrpSpPr>
          <p:grpSpPr>
            <a:xfrm>
              <a:off x="2014688" y="2419350"/>
              <a:ext cx="401625" cy="304800"/>
              <a:chOff x="1353225" y="2260925"/>
              <a:chExt cx="401625" cy="304800"/>
            </a:xfrm>
          </p:grpSpPr>
          <p:cxnSp>
            <p:nvCxnSpPr>
              <p:cNvPr id="2099" name="Google Shape;2099;p11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2100" name="Google Shape;2100;p11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cxnSp>
        <p:nvCxnSpPr>
          <p:cNvPr id="2101" name="Google Shape;2101;p110"/>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grpSp>
        <p:nvGrpSpPr>
          <p:cNvPr id="2102" name="Google Shape;2102;p110"/>
          <p:cNvGrpSpPr/>
          <p:nvPr/>
        </p:nvGrpSpPr>
        <p:grpSpPr>
          <a:xfrm>
            <a:off x="2093051" y="2612756"/>
            <a:ext cx="528009" cy="528009"/>
            <a:chOff x="1878975" y="2246100"/>
            <a:chExt cx="651300" cy="651300"/>
          </a:xfrm>
        </p:grpSpPr>
        <p:sp>
          <p:nvSpPr>
            <p:cNvPr id="2103" name="Google Shape;2103;p11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4" name="Google Shape;2104;p110"/>
            <p:cNvGrpSpPr/>
            <p:nvPr/>
          </p:nvGrpSpPr>
          <p:grpSpPr>
            <a:xfrm>
              <a:off x="2014688" y="2419350"/>
              <a:ext cx="401625" cy="304800"/>
              <a:chOff x="1353225" y="2260925"/>
              <a:chExt cx="401625" cy="304800"/>
            </a:xfrm>
          </p:grpSpPr>
          <p:cxnSp>
            <p:nvCxnSpPr>
              <p:cNvPr id="2105" name="Google Shape;2105;p11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2106" name="Google Shape;2106;p11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grpSp>
        <p:nvGrpSpPr>
          <p:cNvPr id="2107" name="Google Shape;2107;p110"/>
          <p:cNvGrpSpPr/>
          <p:nvPr/>
        </p:nvGrpSpPr>
        <p:grpSpPr>
          <a:xfrm>
            <a:off x="2093051" y="3190956"/>
            <a:ext cx="528009" cy="528009"/>
            <a:chOff x="1878975" y="2246100"/>
            <a:chExt cx="651300" cy="651300"/>
          </a:xfrm>
        </p:grpSpPr>
        <p:sp>
          <p:nvSpPr>
            <p:cNvPr id="2108" name="Google Shape;2108;p11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9" name="Google Shape;2109;p110"/>
            <p:cNvGrpSpPr/>
            <p:nvPr/>
          </p:nvGrpSpPr>
          <p:grpSpPr>
            <a:xfrm>
              <a:off x="2014688" y="2419350"/>
              <a:ext cx="401625" cy="304800"/>
              <a:chOff x="1353225" y="2260925"/>
              <a:chExt cx="401625" cy="304800"/>
            </a:xfrm>
          </p:grpSpPr>
          <p:cxnSp>
            <p:nvCxnSpPr>
              <p:cNvPr id="2110" name="Google Shape;2110;p11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2111" name="Google Shape;2111;p11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sp>
        <p:nvSpPr>
          <p:cNvPr id="2112" name="Google Shape;2112;p110"/>
          <p:cNvSpPr/>
          <p:nvPr/>
        </p:nvSpPr>
        <p:spPr>
          <a:xfrm>
            <a:off x="5941756" y="1833900"/>
            <a:ext cx="1706100" cy="1475700"/>
          </a:xfrm>
          <a:prstGeom prst="triangl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10"/>
          <p:cNvSpPr/>
          <p:nvPr/>
        </p:nvSpPr>
        <p:spPr>
          <a:xfrm rot="10800000">
            <a:off x="5942026" y="3323000"/>
            <a:ext cx="1706100" cy="1475700"/>
          </a:xfrm>
          <a:prstGeom prst="triangle">
            <a:avLst>
              <a:gd fmla="val 50000" name="adj"/>
            </a:avLst>
          </a:prstGeom>
          <a:solidFill>
            <a:srgbClr val="7890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10"/>
          <p:cNvSpPr/>
          <p:nvPr/>
        </p:nvSpPr>
        <p:spPr>
          <a:xfrm>
            <a:off x="5088906" y="3322930"/>
            <a:ext cx="1706100" cy="1475700"/>
          </a:xfrm>
          <a:prstGeom prst="triangle">
            <a:avLst>
              <a:gd fmla="val 50000"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10"/>
          <p:cNvSpPr/>
          <p:nvPr/>
        </p:nvSpPr>
        <p:spPr>
          <a:xfrm>
            <a:off x="6794990" y="3322930"/>
            <a:ext cx="1706100" cy="1475700"/>
          </a:xfrm>
          <a:prstGeom prst="triangle">
            <a:avLst>
              <a:gd fmla="val 50000" name="adj"/>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10"/>
          <p:cNvSpPr txBox="1"/>
          <p:nvPr/>
        </p:nvSpPr>
        <p:spPr>
          <a:xfrm>
            <a:off x="5942031" y="2350122"/>
            <a:ext cx="17061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2CC"/>
                </a:solidFill>
                <a:latin typeface="Roboto Medium"/>
                <a:ea typeface="Roboto Medium"/>
                <a:cs typeface="Roboto Medium"/>
                <a:sym typeface="Roboto Medium"/>
              </a:rPr>
              <a:t>1</a:t>
            </a:r>
            <a:endParaRPr sz="3000">
              <a:solidFill>
                <a:srgbClr val="FFF2CC"/>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000000"/>
                </a:solidFill>
                <a:latin typeface="Roboto Light"/>
                <a:ea typeface="Roboto Light"/>
                <a:cs typeface="Roboto Light"/>
                <a:sym typeface="Roboto Light"/>
              </a:rPr>
              <a:t>Availability</a:t>
            </a:r>
            <a:endParaRPr/>
          </a:p>
        </p:txBody>
      </p:sp>
      <p:sp>
        <p:nvSpPr>
          <p:cNvPr id="2117" name="Google Shape;2117;p110"/>
          <p:cNvSpPr txBox="1"/>
          <p:nvPr/>
        </p:nvSpPr>
        <p:spPr>
          <a:xfrm>
            <a:off x="5038581" y="3837665"/>
            <a:ext cx="17061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D5FCED"/>
                </a:solidFill>
                <a:latin typeface="Roboto Medium"/>
                <a:ea typeface="Roboto Medium"/>
                <a:cs typeface="Roboto Medium"/>
                <a:sym typeface="Roboto Medium"/>
              </a:rPr>
              <a:t>2</a:t>
            </a:r>
            <a:endParaRPr sz="3000">
              <a:solidFill>
                <a:srgbClr val="D5FCED"/>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Integrity</a:t>
            </a:r>
            <a:endParaRPr>
              <a:solidFill>
                <a:srgbClr val="FFFFFF"/>
              </a:solidFill>
            </a:endParaRPr>
          </a:p>
        </p:txBody>
      </p:sp>
      <p:sp>
        <p:nvSpPr>
          <p:cNvPr id="2118" name="Google Shape;2118;p110"/>
          <p:cNvSpPr txBox="1"/>
          <p:nvPr/>
        </p:nvSpPr>
        <p:spPr>
          <a:xfrm>
            <a:off x="6835890" y="3837665"/>
            <a:ext cx="17061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FE2F3"/>
                </a:solidFill>
                <a:latin typeface="Roboto Medium"/>
                <a:ea typeface="Roboto Medium"/>
                <a:cs typeface="Roboto Medium"/>
                <a:sym typeface="Roboto Medium"/>
              </a:rPr>
              <a:t>3</a:t>
            </a:r>
            <a:endParaRPr sz="3000">
              <a:solidFill>
                <a:srgbClr val="CFE2F3"/>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Confidentiality</a:t>
            </a:r>
            <a:endParaRPr>
              <a:solidFill>
                <a:srgbClr val="FFFFFF"/>
              </a:solidFill>
            </a:endParaRPr>
          </a:p>
        </p:txBody>
      </p:sp>
      <p:sp>
        <p:nvSpPr>
          <p:cNvPr id="2119" name="Google Shape;2119;p110"/>
          <p:cNvSpPr txBox="1"/>
          <p:nvPr/>
        </p:nvSpPr>
        <p:spPr>
          <a:xfrm>
            <a:off x="5941756" y="3879880"/>
            <a:ext cx="1706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swald"/>
                <a:ea typeface="Oswald"/>
                <a:cs typeface="Oswald"/>
                <a:sym typeface="Oswald"/>
              </a:rPr>
              <a:t>INFORMATION </a:t>
            </a:r>
            <a:endParaRPr sz="1000">
              <a:solidFill>
                <a:srgbClr val="FFFFFF"/>
              </a:solidFill>
              <a:latin typeface="Oswald"/>
              <a:ea typeface="Oswald"/>
              <a:cs typeface="Oswald"/>
              <a:sym typeface="Oswald"/>
            </a:endParaRPr>
          </a:p>
          <a:p>
            <a:pPr indent="0" lvl="0" marL="0" rtl="0" algn="ctr">
              <a:spcBef>
                <a:spcPts val="0"/>
              </a:spcBef>
              <a:spcAft>
                <a:spcPts val="0"/>
              </a:spcAft>
              <a:buNone/>
            </a:pPr>
            <a:r>
              <a:rPr lang="en" sz="1000">
                <a:solidFill>
                  <a:srgbClr val="FFFFFF"/>
                </a:solidFill>
                <a:latin typeface="Oswald"/>
                <a:ea typeface="Oswald"/>
                <a:cs typeface="Oswald"/>
                <a:sym typeface="Oswald"/>
              </a:rPr>
              <a:t>SECURITY</a:t>
            </a:r>
            <a:endParaRPr sz="1000">
              <a:solidFill>
                <a:srgbClr val="FFFFFF"/>
              </a:solidFill>
              <a:latin typeface="Oswald"/>
              <a:ea typeface="Oswald"/>
              <a:cs typeface="Oswald"/>
              <a:sym typeface="Oswald"/>
            </a:endParaRPr>
          </a:p>
        </p:txBody>
      </p:sp>
      <p:pic>
        <p:nvPicPr>
          <p:cNvPr id="2120" name="Google Shape;2120;p110"/>
          <p:cNvPicPr preferRelativeResize="0"/>
          <p:nvPr/>
        </p:nvPicPr>
        <p:blipFill>
          <a:blip r:embed="rId4">
            <a:alphaModFix/>
          </a:blip>
          <a:stretch>
            <a:fillRect/>
          </a:stretch>
        </p:blipFill>
        <p:spPr>
          <a:xfrm>
            <a:off x="6570582" y="3386296"/>
            <a:ext cx="448718" cy="51281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3" name="Shape 2823"/>
        <p:cNvGrpSpPr/>
        <p:nvPr/>
      </p:nvGrpSpPr>
      <p:grpSpPr>
        <a:xfrm>
          <a:off x="0" y="0"/>
          <a:ext cx="0" cy="0"/>
          <a:chOff x="0" y="0"/>
          <a:chExt cx="0" cy="0"/>
        </a:xfrm>
      </p:grpSpPr>
      <p:sp>
        <p:nvSpPr>
          <p:cNvPr id="2824" name="Google Shape;2824;p173"/>
          <p:cNvSpPr/>
          <p:nvPr/>
        </p:nvSpPr>
        <p:spPr>
          <a:xfrm>
            <a:off x="275" y="725"/>
            <a:ext cx="9144000" cy="5143500"/>
          </a:xfrm>
          <a:prstGeom prst="rect">
            <a:avLst/>
          </a:prstGeom>
          <a:solidFill>
            <a:srgbClr val="AAE5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73"/>
          <p:cNvSpPr/>
          <p:nvPr/>
        </p:nvSpPr>
        <p:spPr>
          <a:xfrm rot="10800000">
            <a:off x="647250" y="975"/>
            <a:ext cx="1306200" cy="4734300"/>
          </a:xfrm>
          <a:prstGeom prst="round2SameRect">
            <a:avLst>
              <a:gd fmla="val 985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73"/>
          <p:cNvSpPr txBox="1"/>
          <p:nvPr>
            <p:ph type="title"/>
          </p:nvPr>
        </p:nvSpPr>
        <p:spPr>
          <a:xfrm>
            <a:off x="465675" y="725"/>
            <a:ext cx="1771500" cy="10482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a:t>
            </a:r>
            <a:endParaRPr/>
          </a:p>
          <a:p>
            <a:pPr indent="0" lvl="0" marL="0" rtl="0" algn="l">
              <a:spcBef>
                <a:spcPts val="0"/>
              </a:spcBef>
              <a:spcAft>
                <a:spcPts val="0"/>
              </a:spcAft>
              <a:buNone/>
            </a:pPr>
            <a:r>
              <a:rPr lang="en"/>
              <a:t>Types</a:t>
            </a:r>
            <a:endParaRPr/>
          </a:p>
        </p:txBody>
      </p:sp>
      <p:sp>
        <p:nvSpPr>
          <p:cNvPr id="2827" name="Google Shape;2827;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8" name="Google Shape;2828;p173"/>
          <p:cNvSpPr txBox="1"/>
          <p:nvPr>
            <p:ph idx="3" type="body"/>
          </p:nvPr>
        </p:nvSpPr>
        <p:spPr>
          <a:xfrm>
            <a:off x="2442900" y="644875"/>
            <a:ext cx="6701100" cy="24900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b="1" lang="en" sz="1300"/>
              <a:t>Boot sector viruses </a:t>
            </a:r>
            <a:r>
              <a:rPr lang="en" sz="1300"/>
              <a:t>attack the operating system, specifically the disk boot sector information, the partition table, and sometimes the file system.</a:t>
            </a:r>
            <a:endParaRPr sz="1300"/>
          </a:p>
          <a:p>
            <a:pPr indent="0" lvl="0" marL="0" rtl="0" algn="l">
              <a:lnSpc>
                <a:spcPct val="114000"/>
              </a:lnSpc>
              <a:spcBef>
                <a:spcPts val="800"/>
              </a:spcBef>
              <a:spcAft>
                <a:spcPts val="0"/>
              </a:spcAft>
              <a:buNone/>
            </a:pPr>
            <a:r>
              <a:rPr b="1" lang="en" sz="1300"/>
              <a:t>Program viruses</a:t>
            </a:r>
            <a:r>
              <a:rPr lang="en" sz="1300"/>
              <a:t> are code that insert themselves into executable programs. The virus becomes active once the program runs. These executable objects can be embedded or attached within other file types such as Word docs and PDFs.</a:t>
            </a:r>
            <a:endParaRPr sz="1300"/>
          </a:p>
          <a:p>
            <a:pPr indent="0" lvl="0" marL="0" rtl="0" algn="l">
              <a:lnSpc>
                <a:spcPct val="114000"/>
              </a:lnSpc>
              <a:spcBef>
                <a:spcPts val="800"/>
              </a:spcBef>
              <a:spcAft>
                <a:spcPts val="0"/>
              </a:spcAft>
              <a:buNone/>
            </a:pPr>
            <a:r>
              <a:rPr b="1" lang="en" sz="1300"/>
              <a:t>Script viruses </a:t>
            </a:r>
            <a:r>
              <a:rPr lang="en" sz="1300"/>
              <a:t>are written in a scripting language, such as JavaScript or PostScript. </a:t>
            </a:r>
            <a:endParaRPr sz="1300"/>
          </a:p>
          <a:p>
            <a:pPr indent="-311150" lvl="0" marL="457200" rtl="0" algn="l">
              <a:lnSpc>
                <a:spcPct val="114000"/>
              </a:lnSpc>
              <a:spcBef>
                <a:spcPts val="800"/>
              </a:spcBef>
              <a:spcAft>
                <a:spcPts val="0"/>
              </a:spcAft>
              <a:buSzPts val="1300"/>
              <a:buChar char="●"/>
            </a:pPr>
            <a:r>
              <a:rPr lang="en" sz="1300"/>
              <a:t>Script viruses are dangerous because they can be embedded in web pages or PDF files, making them harder to detect. </a:t>
            </a:r>
            <a:endParaRPr sz="1300"/>
          </a:p>
          <a:p>
            <a:pPr indent="-311150" lvl="0" marL="457200" rtl="0" algn="l">
              <a:lnSpc>
                <a:spcPct val="114000"/>
              </a:lnSpc>
              <a:spcBef>
                <a:spcPts val="0"/>
              </a:spcBef>
              <a:spcAft>
                <a:spcPts val="0"/>
              </a:spcAft>
              <a:buSzPts val="1300"/>
              <a:buChar char="●"/>
            </a:pPr>
            <a:r>
              <a:rPr lang="en" sz="1300"/>
              <a:t>When a user opens the web page or PDF file, the software that loads the page or PDF will read and run the virus code. </a:t>
            </a:r>
            <a:endParaRPr sz="1300"/>
          </a:p>
          <a:p>
            <a:pPr indent="-311150" lvl="0" marL="457200" rtl="0" algn="l">
              <a:lnSpc>
                <a:spcPct val="114000"/>
              </a:lnSpc>
              <a:spcBef>
                <a:spcPts val="0"/>
              </a:spcBef>
              <a:spcAft>
                <a:spcPts val="0"/>
              </a:spcAft>
              <a:buSzPts val="1300"/>
              <a:buChar char="●"/>
            </a:pPr>
            <a:r>
              <a:rPr lang="en" sz="1300"/>
              <a:t>Since the virus was contained in a “normal” web page or PDF document, users typically won’t realize that they’ve been infected.</a:t>
            </a:r>
            <a:endParaRPr sz="1300"/>
          </a:p>
          <a:p>
            <a:pPr indent="0" lvl="0" marL="1371600" rtl="0" algn="l">
              <a:lnSpc>
                <a:spcPct val="115000"/>
              </a:lnSpc>
              <a:spcBef>
                <a:spcPts val="900"/>
              </a:spcBef>
              <a:spcAft>
                <a:spcPts val="0"/>
              </a:spcAft>
              <a:buNone/>
            </a:pPr>
            <a:r>
              <a:t/>
            </a:r>
            <a:endParaRPr sz="1300"/>
          </a:p>
          <a:p>
            <a:pPr indent="0" lvl="0" marL="914400" rtl="0" algn="l">
              <a:lnSpc>
                <a:spcPct val="150000"/>
              </a:lnSpc>
              <a:spcBef>
                <a:spcPts val="1200"/>
              </a:spcBef>
              <a:spcAft>
                <a:spcPts val="1200"/>
              </a:spcAft>
              <a:buNone/>
            </a:pPr>
            <a:r>
              <a:t/>
            </a:r>
            <a:endParaRPr sz="1300"/>
          </a:p>
        </p:txBody>
      </p:sp>
      <p:cxnSp>
        <p:nvCxnSpPr>
          <p:cNvPr id="2829" name="Google Shape;2829;p1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830" name="Google Shape;2830;p173"/>
          <p:cNvPicPr preferRelativeResize="0"/>
          <p:nvPr/>
        </p:nvPicPr>
        <p:blipFill rotWithShape="1">
          <a:blip r:embed="rId3">
            <a:alphaModFix amt="76000"/>
          </a:blip>
          <a:srcRect b="1765" l="0" r="0" t="1774"/>
          <a:stretch/>
        </p:blipFill>
        <p:spPr>
          <a:xfrm>
            <a:off x="2442901" y="601926"/>
            <a:ext cx="406275" cy="313900"/>
          </a:xfrm>
          <a:prstGeom prst="rect">
            <a:avLst/>
          </a:prstGeom>
          <a:noFill/>
          <a:ln>
            <a:noFill/>
          </a:ln>
        </p:spPr>
      </p:pic>
      <p:pic>
        <p:nvPicPr>
          <p:cNvPr id="2831" name="Google Shape;2831;p173"/>
          <p:cNvPicPr preferRelativeResize="0"/>
          <p:nvPr/>
        </p:nvPicPr>
        <p:blipFill rotWithShape="1">
          <a:blip r:embed="rId3">
            <a:alphaModFix amt="76000"/>
          </a:blip>
          <a:srcRect b="1765" l="0" r="0" t="1774"/>
          <a:stretch/>
        </p:blipFill>
        <p:spPr>
          <a:xfrm>
            <a:off x="2442901" y="1176951"/>
            <a:ext cx="406275" cy="313900"/>
          </a:xfrm>
          <a:prstGeom prst="rect">
            <a:avLst/>
          </a:prstGeom>
          <a:noFill/>
          <a:ln>
            <a:noFill/>
          </a:ln>
        </p:spPr>
      </p:pic>
      <p:pic>
        <p:nvPicPr>
          <p:cNvPr id="2832" name="Google Shape;2832;p173"/>
          <p:cNvPicPr preferRelativeResize="0"/>
          <p:nvPr/>
        </p:nvPicPr>
        <p:blipFill rotWithShape="1">
          <a:blip r:embed="rId3">
            <a:alphaModFix amt="76000"/>
          </a:blip>
          <a:srcRect b="1765" l="0" r="0" t="1774"/>
          <a:stretch/>
        </p:blipFill>
        <p:spPr>
          <a:xfrm>
            <a:off x="2442901" y="2164251"/>
            <a:ext cx="406275" cy="313900"/>
          </a:xfrm>
          <a:prstGeom prst="rect">
            <a:avLst/>
          </a:prstGeom>
          <a:noFill/>
          <a:ln>
            <a:noFill/>
          </a:ln>
        </p:spPr>
      </p:pic>
      <p:pic>
        <p:nvPicPr>
          <p:cNvPr id="2833" name="Google Shape;2833;p173"/>
          <p:cNvPicPr preferRelativeResize="0"/>
          <p:nvPr/>
        </p:nvPicPr>
        <p:blipFill>
          <a:blip r:embed="rId4">
            <a:alphaModFix/>
          </a:blip>
          <a:stretch>
            <a:fillRect/>
          </a:stretch>
        </p:blipFill>
        <p:spPr>
          <a:xfrm>
            <a:off x="-358925" y="871952"/>
            <a:ext cx="3493901" cy="3429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7" name="Shape 2837"/>
        <p:cNvGrpSpPr/>
        <p:nvPr/>
      </p:nvGrpSpPr>
      <p:grpSpPr>
        <a:xfrm>
          <a:off x="0" y="0"/>
          <a:ext cx="0" cy="0"/>
          <a:chOff x="0" y="0"/>
          <a:chExt cx="0" cy="0"/>
        </a:xfrm>
      </p:grpSpPr>
      <p:sp>
        <p:nvSpPr>
          <p:cNvPr id="2838" name="Google Shape;2838;p174"/>
          <p:cNvSpPr/>
          <p:nvPr/>
        </p:nvSpPr>
        <p:spPr>
          <a:xfrm>
            <a:off x="275" y="725"/>
            <a:ext cx="9144000" cy="5143500"/>
          </a:xfrm>
          <a:prstGeom prst="rect">
            <a:avLst/>
          </a:prstGeom>
          <a:solidFill>
            <a:srgbClr val="AAE5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74"/>
          <p:cNvSpPr/>
          <p:nvPr/>
        </p:nvSpPr>
        <p:spPr>
          <a:xfrm rot="10800000">
            <a:off x="647250" y="975"/>
            <a:ext cx="1306200" cy="4734300"/>
          </a:xfrm>
          <a:prstGeom prst="round2SameRect">
            <a:avLst>
              <a:gd fmla="val 985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74"/>
          <p:cNvSpPr txBox="1"/>
          <p:nvPr>
            <p:ph type="title"/>
          </p:nvPr>
        </p:nvSpPr>
        <p:spPr>
          <a:xfrm>
            <a:off x="465675" y="725"/>
            <a:ext cx="1771500" cy="10482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a:t>
            </a:r>
            <a:endParaRPr/>
          </a:p>
          <a:p>
            <a:pPr indent="0" lvl="0" marL="0" rtl="0" algn="l">
              <a:spcBef>
                <a:spcPts val="0"/>
              </a:spcBef>
              <a:spcAft>
                <a:spcPts val="0"/>
              </a:spcAft>
              <a:buNone/>
            </a:pPr>
            <a:r>
              <a:rPr lang="en"/>
              <a:t>Types</a:t>
            </a:r>
            <a:endParaRPr/>
          </a:p>
        </p:txBody>
      </p:sp>
      <p:sp>
        <p:nvSpPr>
          <p:cNvPr id="2841" name="Google Shape;2841;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842" name="Google Shape;2842;p1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3" name="Google Shape;2843;p174"/>
          <p:cNvSpPr txBox="1"/>
          <p:nvPr/>
        </p:nvSpPr>
        <p:spPr>
          <a:xfrm>
            <a:off x="3134975" y="608150"/>
            <a:ext cx="5967900" cy="38550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b="1" lang="en" sz="1600">
                <a:solidFill>
                  <a:schemeClr val="dk1"/>
                </a:solidFill>
                <a:latin typeface="Roboto"/>
                <a:ea typeface="Roboto"/>
                <a:cs typeface="Roboto"/>
                <a:sym typeface="Roboto"/>
              </a:rPr>
              <a:t>Macro viruses</a:t>
            </a:r>
            <a:r>
              <a:rPr lang="en" sz="1600">
                <a:solidFill>
                  <a:schemeClr val="dk1"/>
                </a:solidFill>
                <a:latin typeface="Roboto"/>
                <a:ea typeface="Roboto"/>
                <a:cs typeface="Roboto"/>
                <a:sym typeface="Roboto"/>
              </a:rPr>
              <a:t> are written in the same macro language used for software programs, such as Microsoft Word. </a:t>
            </a:r>
            <a:endParaRPr sz="1600">
              <a:solidFill>
                <a:schemeClr val="dk1"/>
              </a:solidFill>
              <a:latin typeface="Roboto"/>
              <a:ea typeface="Roboto"/>
              <a:cs typeface="Roboto"/>
              <a:sym typeface="Roboto"/>
            </a:endParaRPr>
          </a:p>
          <a:p>
            <a:pPr indent="-330200" lvl="0" marL="457200" rtl="0" algn="l">
              <a:lnSpc>
                <a:spcPct val="114000"/>
              </a:lnSpc>
              <a:spcBef>
                <a:spcPts val="800"/>
              </a:spcBef>
              <a:spcAft>
                <a:spcPts val="0"/>
              </a:spcAft>
              <a:buClr>
                <a:schemeClr val="dk1"/>
              </a:buClr>
              <a:buSzPts val="1600"/>
              <a:buFont typeface="Roboto"/>
              <a:buChar char="●"/>
            </a:pPr>
            <a:r>
              <a:rPr lang="en" sz="1600">
                <a:solidFill>
                  <a:schemeClr val="dk1"/>
                </a:solidFill>
                <a:latin typeface="Roboto"/>
                <a:ea typeface="Roboto"/>
                <a:cs typeface="Roboto"/>
                <a:sym typeface="Roboto"/>
              </a:rPr>
              <a:t>Since they are focused on an application and not an operating system, they can generally infect any computer running any operating system. </a:t>
            </a:r>
            <a:endParaRPr sz="1600">
              <a:solidFill>
                <a:schemeClr val="dk1"/>
              </a:solidFill>
              <a:latin typeface="Roboto"/>
              <a:ea typeface="Roboto"/>
              <a:cs typeface="Roboto"/>
              <a:sym typeface="Roboto"/>
            </a:endParaRPr>
          </a:p>
          <a:p>
            <a:pPr indent="-330200" lvl="0" marL="457200" rtl="0" algn="l">
              <a:lnSpc>
                <a:spcPct val="114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When executed, they can infect every other document on a user’s computer.</a:t>
            </a:r>
            <a:endParaRPr sz="1600">
              <a:solidFill>
                <a:schemeClr val="dk1"/>
              </a:solidFill>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lnSpc>
                <a:spcPct val="114000"/>
              </a:lnSpc>
              <a:spcBef>
                <a:spcPts val="800"/>
              </a:spcBef>
              <a:spcAft>
                <a:spcPts val="800"/>
              </a:spcAft>
              <a:buClr>
                <a:schemeClr val="dk1"/>
              </a:buClr>
              <a:buSzPts val="1100"/>
              <a:buFont typeface="Arial"/>
              <a:buNone/>
            </a:pPr>
            <a:r>
              <a:rPr b="1" lang="en" sz="1600">
                <a:solidFill>
                  <a:schemeClr val="dk1"/>
                </a:solidFill>
                <a:latin typeface="Roboto"/>
                <a:ea typeface="Roboto"/>
                <a:cs typeface="Roboto"/>
                <a:sym typeface="Roboto"/>
              </a:rPr>
              <a:t>Multipartite viruses</a:t>
            </a:r>
            <a:r>
              <a:rPr lang="en" sz="1600">
                <a:solidFill>
                  <a:schemeClr val="dk1"/>
                </a:solidFill>
                <a:latin typeface="Roboto"/>
                <a:ea typeface="Roboto"/>
                <a:cs typeface="Roboto"/>
                <a:sym typeface="Roboto"/>
              </a:rPr>
              <a:t> use both boot sector and executable file infection methods to spread themselves.</a:t>
            </a:r>
            <a:endParaRPr sz="1600"/>
          </a:p>
        </p:txBody>
      </p:sp>
      <p:pic>
        <p:nvPicPr>
          <p:cNvPr id="2844" name="Google Shape;2844;p174"/>
          <p:cNvPicPr preferRelativeResize="0"/>
          <p:nvPr/>
        </p:nvPicPr>
        <p:blipFill rotWithShape="1">
          <a:blip r:embed="rId3">
            <a:alphaModFix amt="76000"/>
          </a:blip>
          <a:srcRect b="1765" l="0" r="0" t="1774"/>
          <a:stretch/>
        </p:blipFill>
        <p:spPr>
          <a:xfrm>
            <a:off x="2728701" y="674076"/>
            <a:ext cx="406275" cy="313900"/>
          </a:xfrm>
          <a:prstGeom prst="rect">
            <a:avLst/>
          </a:prstGeom>
          <a:noFill/>
          <a:ln>
            <a:noFill/>
          </a:ln>
        </p:spPr>
      </p:pic>
      <p:pic>
        <p:nvPicPr>
          <p:cNvPr id="2845" name="Google Shape;2845;p174"/>
          <p:cNvPicPr preferRelativeResize="0"/>
          <p:nvPr/>
        </p:nvPicPr>
        <p:blipFill rotWithShape="1">
          <a:blip r:embed="rId3">
            <a:alphaModFix amt="76000"/>
          </a:blip>
          <a:srcRect b="1765" l="0" r="0" t="1774"/>
          <a:stretch/>
        </p:blipFill>
        <p:spPr>
          <a:xfrm>
            <a:off x="2728701" y="3197226"/>
            <a:ext cx="406275" cy="313900"/>
          </a:xfrm>
          <a:prstGeom prst="rect">
            <a:avLst/>
          </a:prstGeom>
          <a:noFill/>
          <a:ln>
            <a:noFill/>
          </a:ln>
        </p:spPr>
      </p:pic>
      <p:pic>
        <p:nvPicPr>
          <p:cNvPr id="2846" name="Google Shape;2846;p174"/>
          <p:cNvPicPr preferRelativeResize="0"/>
          <p:nvPr/>
        </p:nvPicPr>
        <p:blipFill>
          <a:blip r:embed="rId4">
            <a:alphaModFix/>
          </a:blip>
          <a:stretch>
            <a:fillRect/>
          </a:stretch>
        </p:blipFill>
        <p:spPr>
          <a:xfrm>
            <a:off x="-358925" y="871952"/>
            <a:ext cx="3493901" cy="3429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E5CE"/>
        </a:solidFill>
      </p:bgPr>
    </p:bg>
    <p:spTree>
      <p:nvGrpSpPr>
        <p:cNvPr id="2850" name="Shape 2850"/>
        <p:cNvGrpSpPr/>
        <p:nvPr/>
      </p:nvGrpSpPr>
      <p:grpSpPr>
        <a:xfrm>
          <a:off x="0" y="0"/>
          <a:ext cx="0" cy="0"/>
          <a:chOff x="0" y="0"/>
          <a:chExt cx="0" cy="0"/>
        </a:xfrm>
      </p:grpSpPr>
      <p:sp>
        <p:nvSpPr>
          <p:cNvPr id="2851" name="Google Shape;2851;p175"/>
          <p:cNvSpPr/>
          <p:nvPr/>
        </p:nvSpPr>
        <p:spPr>
          <a:xfrm>
            <a:off x="1294200" y="2767700"/>
            <a:ext cx="6425400" cy="1068000"/>
          </a:xfrm>
          <a:prstGeom prst="round2SameRect">
            <a:avLst>
              <a:gd fmla="val 10318"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2" name="Google Shape;2852;p175"/>
          <p:cNvPicPr preferRelativeResize="0"/>
          <p:nvPr/>
        </p:nvPicPr>
        <p:blipFill rotWithShape="1">
          <a:blip r:embed="rId3">
            <a:alphaModFix/>
          </a:blip>
          <a:srcRect b="0" l="0" r="0" t="26745"/>
          <a:stretch/>
        </p:blipFill>
        <p:spPr>
          <a:xfrm>
            <a:off x="-206400" y="3551500"/>
            <a:ext cx="9144000" cy="1744400"/>
          </a:xfrm>
          <a:prstGeom prst="rect">
            <a:avLst/>
          </a:prstGeom>
          <a:noFill/>
          <a:ln>
            <a:noFill/>
          </a:ln>
        </p:spPr>
      </p:pic>
      <p:sp>
        <p:nvSpPr>
          <p:cNvPr id="2853" name="Google Shape;2853;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a:t>
            </a:r>
            <a:endParaRPr/>
          </a:p>
        </p:txBody>
      </p:sp>
      <p:sp>
        <p:nvSpPr>
          <p:cNvPr id="2854" name="Google Shape;2854;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5" name="Google Shape;2855;p175"/>
          <p:cNvSpPr txBox="1"/>
          <p:nvPr>
            <p:ph idx="3" type="body"/>
          </p:nvPr>
        </p:nvSpPr>
        <p:spPr>
          <a:xfrm>
            <a:off x="0" y="760650"/>
            <a:ext cx="9013800" cy="1109100"/>
          </a:xfrm>
          <a:prstGeom prst="rect">
            <a:avLst/>
          </a:prstGeom>
        </p:spPr>
        <p:txBody>
          <a:bodyPr anchorCtr="0" anchor="t" bIns="914400" lIns="457200" spcFirstLastPara="1" rIns="457200" wrap="square" tIns="0">
            <a:noAutofit/>
          </a:bodyPr>
          <a:lstStyle/>
          <a:p>
            <a:pPr indent="0" lvl="0" marL="0" rtl="0" algn="l">
              <a:lnSpc>
                <a:spcPct val="100000"/>
              </a:lnSpc>
              <a:spcBef>
                <a:spcPts val="300"/>
              </a:spcBef>
              <a:spcAft>
                <a:spcPts val="1200"/>
              </a:spcAft>
              <a:buNone/>
            </a:pPr>
            <a:r>
              <a:rPr lang="en" sz="1800">
                <a:solidFill>
                  <a:srgbClr val="24292E"/>
                </a:solidFill>
              </a:rPr>
              <a:t>All virus types need to infect a host file, which can be distributed in a number of regular ways like on a disk, on a network, or as an attachment through an email or messaging system.</a:t>
            </a:r>
            <a:endParaRPr sz="1600">
              <a:solidFill>
                <a:srgbClr val="24292E"/>
              </a:solidFill>
            </a:endParaRPr>
          </a:p>
        </p:txBody>
      </p:sp>
      <p:sp>
        <p:nvSpPr>
          <p:cNvPr id="2856" name="Google Shape;2856;p175"/>
          <p:cNvSpPr txBox="1"/>
          <p:nvPr/>
        </p:nvSpPr>
        <p:spPr>
          <a:xfrm>
            <a:off x="661575" y="1615950"/>
            <a:ext cx="7902900" cy="95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1200"/>
              </a:spcAft>
              <a:buNone/>
            </a:pPr>
            <a:r>
              <a:rPr b="1" lang="en" sz="1600">
                <a:solidFill>
                  <a:srgbClr val="24292E"/>
                </a:solidFill>
                <a:latin typeface="Roboto"/>
                <a:ea typeface="Roboto"/>
                <a:cs typeface="Roboto"/>
                <a:sym typeface="Roboto"/>
              </a:rPr>
              <a:t>For example</a:t>
            </a:r>
            <a:r>
              <a:rPr lang="en" sz="1600">
                <a:solidFill>
                  <a:srgbClr val="24292E"/>
                </a:solidFill>
                <a:latin typeface="Roboto"/>
                <a:ea typeface="Roboto"/>
                <a:cs typeface="Roboto"/>
                <a:sym typeface="Roboto"/>
              </a:rPr>
              <a:t>: email attachment viruses, which are usually program or macro viruses hosted in an attached file, can use the infected victim’s list of email contacts to spoof the sender’s address when replicating. See scenario below:</a:t>
            </a:r>
            <a:endParaRPr/>
          </a:p>
        </p:txBody>
      </p:sp>
      <p:sp>
        <p:nvSpPr>
          <p:cNvPr id="2857" name="Google Shape;2857;p175"/>
          <p:cNvSpPr txBox="1"/>
          <p:nvPr/>
        </p:nvSpPr>
        <p:spPr>
          <a:xfrm>
            <a:off x="1371825" y="2845725"/>
            <a:ext cx="6347700" cy="759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1200"/>
              </a:spcAft>
              <a:buClr>
                <a:schemeClr val="dk1"/>
              </a:buClr>
              <a:buSzPts val="1100"/>
              <a:buFont typeface="Arial"/>
              <a:buNone/>
            </a:pPr>
            <a:r>
              <a:rPr lang="en">
                <a:latin typeface="Roboto"/>
                <a:ea typeface="Roboto"/>
                <a:cs typeface="Roboto"/>
                <a:sym typeface="Roboto"/>
              </a:rPr>
              <a:t>Alex’s computer is infected with a virus. In his address book, he has Lindsey’s email address. The virus on Alex’s computer can spoof Lindey’s email address and send an infected email to a third person, Jeremy.</a:t>
            </a:r>
            <a:endParaRPr>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1" name="Shape 2861"/>
        <p:cNvGrpSpPr/>
        <p:nvPr/>
      </p:nvGrpSpPr>
      <p:grpSpPr>
        <a:xfrm>
          <a:off x="0" y="0"/>
          <a:ext cx="0" cy="0"/>
          <a:chOff x="0" y="0"/>
          <a:chExt cx="0" cy="0"/>
        </a:xfrm>
      </p:grpSpPr>
      <p:pic>
        <p:nvPicPr>
          <p:cNvPr id="2862" name="Google Shape;2862;p176"/>
          <p:cNvPicPr preferRelativeResize="0"/>
          <p:nvPr/>
        </p:nvPicPr>
        <p:blipFill rotWithShape="1">
          <a:blip r:embed="rId3">
            <a:alphaModFix/>
          </a:blip>
          <a:srcRect b="9485" l="0" r="9485" t="0"/>
          <a:stretch/>
        </p:blipFill>
        <p:spPr>
          <a:xfrm>
            <a:off x="-12300" y="0"/>
            <a:ext cx="9144000" cy="5143500"/>
          </a:xfrm>
          <a:prstGeom prst="rect">
            <a:avLst/>
          </a:prstGeom>
          <a:noFill/>
          <a:ln>
            <a:noFill/>
          </a:ln>
        </p:spPr>
      </p:pic>
      <p:sp>
        <p:nvSpPr>
          <p:cNvPr id="2863" name="Google Shape;2863;p176"/>
          <p:cNvSpPr/>
          <p:nvPr/>
        </p:nvSpPr>
        <p:spPr>
          <a:xfrm rot="10800000">
            <a:off x="361325" y="825"/>
            <a:ext cx="4415100" cy="3870900"/>
          </a:xfrm>
          <a:prstGeom prst="round2SameRect">
            <a:avLst>
              <a:gd fmla="val 3247" name="adj1"/>
              <a:gd fmla="val 0" name="adj2"/>
            </a:avLst>
          </a:prstGeom>
          <a:solidFill>
            <a:srgbClr val="83E9E7">
              <a:alpha val="92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76"/>
          <p:cNvSpPr txBox="1"/>
          <p:nvPr>
            <p:ph type="title"/>
          </p:nvPr>
        </p:nvSpPr>
        <p:spPr>
          <a:xfrm>
            <a:off x="216300" y="0"/>
            <a:ext cx="34662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a:t>
            </a:r>
            <a:endParaRPr/>
          </a:p>
        </p:txBody>
      </p:sp>
      <p:sp>
        <p:nvSpPr>
          <p:cNvPr id="2865" name="Google Shape;2865;p176"/>
          <p:cNvSpPr txBox="1"/>
          <p:nvPr>
            <p:ph idx="1" type="subTitle"/>
          </p:nvPr>
        </p:nvSpPr>
        <p:spPr>
          <a:xfrm>
            <a:off x="228600" y="675975"/>
            <a:ext cx="4776300" cy="2838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virus can also have a payload that executes when the virus is activated. The </a:t>
            </a:r>
            <a:r>
              <a:rPr b="1" lang="en"/>
              <a:t>payload</a:t>
            </a:r>
            <a:r>
              <a:rPr lang="en"/>
              <a:t> can perform any action available to the host process.</a:t>
            </a:r>
            <a:endParaRPr/>
          </a:p>
          <a:p>
            <a:pPr indent="0" lvl="0" marL="274320" rtl="0" algn="l">
              <a:spcBef>
                <a:spcPts val="800"/>
              </a:spcBef>
              <a:spcAft>
                <a:spcPts val="0"/>
              </a:spcAft>
              <a:buNone/>
            </a:pPr>
            <a:r>
              <a:rPr b="1" lang="en" sz="1600">
                <a:solidFill>
                  <a:schemeClr val="dk1"/>
                </a:solidFill>
              </a:rPr>
              <a:t>For example</a:t>
            </a:r>
            <a:r>
              <a:rPr lang="en" sz="1600">
                <a:solidFill>
                  <a:schemeClr val="dk1"/>
                </a:solidFill>
              </a:rPr>
              <a:t>: a boot sector virus might be able to overwrite the existing boot sector; an application might be able to delete, corrupt, or install files; and a script might be able to change system settings or delete or install files.</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866" name="Google Shape;2866;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cxnSp>
        <p:nvCxnSpPr>
          <p:cNvPr id="2867" name="Google Shape;2867;p1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68" name="Google Shape;2868;p1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872" name="Shape 2872"/>
        <p:cNvGrpSpPr/>
        <p:nvPr/>
      </p:nvGrpSpPr>
      <p:grpSpPr>
        <a:xfrm>
          <a:off x="0" y="0"/>
          <a:ext cx="0" cy="0"/>
          <a:chOff x="0" y="0"/>
          <a:chExt cx="0" cy="0"/>
        </a:xfrm>
      </p:grpSpPr>
      <p:sp>
        <p:nvSpPr>
          <p:cNvPr id="2873" name="Google Shape;2873;p1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Worms</a:t>
            </a:r>
            <a:endParaRPr>
              <a:solidFill>
                <a:srgbClr val="FFFFFF"/>
              </a:solidFill>
            </a:endParaRPr>
          </a:p>
        </p:txBody>
      </p:sp>
      <p:sp>
        <p:nvSpPr>
          <p:cNvPr id="2874" name="Google Shape;2874;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2875" name="Google Shape;2875;p177"/>
          <p:cNvPicPr preferRelativeResize="0"/>
          <p:nvPr/>
        </p:nvPicPr>
        <p:blipFill rotWithShape="1">
          <a:blip r:embed="rId3">
            <a:alphaModFix/>
          </a:blip>
          <a:srcRect b="28898" l="-1360" r="2084" t="31362"/>
          <a:stretch/>
        </p:blipFill>
        <p:spPr>
          <a:xfrm>
            <a:off x="4634825" y="1841575"/>
            <a:ext cx="4509175" cy="1353775"/>
          </a:xfrm>
          <a:prstGeom prst="rect">
            <a:avLst/>
          </a:prstGeom>
          <a:noFill/>
          <a:ln>
            <a:noFill/>
          </a:ln>
        </p:spPr>
      </p:pic>
      <p:sp>
        <p:nvSpPr>
          <p:cNvPr id="2876" name="Google Shape;2876;p177"/>
          <p:cNvSpPr txBox="1"/>
          <p:nvPr>
            <p:ph idx="3" type="body"/>
          </p:nvPr>
        </p:nvSpPr>
        <p:spPr>
          <a:xfrm>
            <a:off x="0" y="760650"/>
            <a:ext cx="71439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FFFFFF"/>
                </a:solidFill>
              </a:rPr>
              <a:t>A </a:t>
            </a:r>
            <a:r>
              <a:rPr b="1" lang="en" sz="1600">
                <a:solidFill>
                  <a:srgbClr val="FFFFFF"/>
                </a:solidFill>
              </a:rPr>
              <a:t>worm</a:t>
            </a:r>
            <a:r>
              <a:rPr lang="en" sz="1600">
                <a:solidFill>
                  <a:srgbClr val="FFFFFF"/>
                </a:solidFill>
              </a:rPr>
              <a:t> is a </a:t>
            </a:r>
            <a:r>
              <a:rPr i="1" lang="en" sz="1600">
                <a:solidFill>
                  <a:srgbClr val="FFFFFF"/>
                </a:solidFill>
              </a:rPr>
              <a:t>self-replicating</a:t>
            </a:r>
            <a:r>
              <a:rPr lang="en" sz="1600">
                <a:solidFill>
                  <a:srgbClr val="FFFFFF"/>
                </a:solidFill>
              </a:rPr>
              <a:t> program. It can be considered a </a:t>
            </a:r>
            <a:r>
              <a:rPr b="1" lang="en" sz="1600">
                <a:solidFill>
                  <a:srgbClr val="FFFFFF"/>
                </a:solidFill>
              </a:rPr>
              <a:t>memory-resident virus</a:t>
            </a:r>
            <a:r>
              <a:rPr lang="en" sz="1600">
                <a:solidFill>
                  <a:srgbClr val="FFFFFF"/>
                </a:solidFill>
              </a:rPr>
              <a:t>. A worm does not need to attach itself to an executable file and instead can replicate over network resources.</a:t>
            </a:r>
            <a:endParaRPr sz="1600">
              <a:solidFill>
                <a:srgbClr val="FFFFFF"/>
              </a:solidFill>
            </a:endParaRPr>
          </a:p>
          <a:p>
            <a:pPr indent="0" lvl="0" marL="548640" marR="1828800" rtl="0" algn="l">
              <a:lnSpc>
                <a:spcPct val="114000"/>
              </a:lnSpc>
              <a:spcBef>
                <a:spcPts val="1200"/>
              </a:spcBef>
              <a:spcAft>
                <a:spcPts val="0"/>
              </a:spcAft>
              <a:buNone/>
            </a:pPr>
            <a:r>
              <a:rPr lang="en" sz="1600">
                <a:solidFill>
                  <a:srgbClr val="FFFFFF"/>
                </a:solidFill>
              </a:rPr>
              <a:t>Worms usually target vulnerabilities in an application and they will quickly consume network bandwidth as the replicate.</a:t>
            </a:r>
            <a:endParaRPr sz="1600">
              <a:solidFill>
                <a:srgbClr val="FFFFFF"/>
              </a:solidFill>
            </a:endParaRPr>
          </a:p>
          <a:p>
            <a:pPr indent="0" lvl="0" marL="548640" marR="1828800" rtl="0" algn="l">
              <a:lnSpc>
                <a:spcPct val="114000"/>
              </a:lnSpc>
              <a:spcBef>
                <a:spcPts val="800"/>
              </a:spcBef>
              <a:spcAft>
                <a:spcPts val="0"/>
              </a:spcAft>
              <a:buNone/>
            </a:pPr>
            <a:r>
              <a:rPr lang="en" sz="1600">
                <a:solidFill>
                  <a:srgbClr val="FFFFFF"/>
                </a:solidFill>
              </a:rPr>
              <a:t>They can also crash an operating system or server application, via a DoS attack.</a:t>
            </a:r>
            <a:endParaRPr sz="1600">
              <a:solidFill>
                <a:srgbClr val="FFFFFF"/>
              </a:solidFill>
            </a:endParaRPr>
          </a:p>
          <a:p>
            <a:pPr indent="0" lvl="0" marL="548640" marR="1828800" rtl="0" algn="l">
              <a:lnSpc>
                <a:spcPct val="114000"/>
              </a:lnSpc>
              <a:spcBef>
                <a:spcPts val="800"/>
              </a:spcBef>
              <a:spcAft>
                <a:spcPts val="800"/>
              </a:spcAft>
              <a:buNone/>
            </a:pPr>
            <a:r>
              <a:rPr lang="en" sz="1600">
                <a:solidFill>
                  <a:srgbClr val="FFFFFF"/>
                </a:solidFill>
              </a:rPr>
              <a:t>Like viruses, worms can have a payload that perform further malicious actions.</a:t>
            </a:r>
            <a:endParaRPr sz="1600">
              <a:solidFill>
                <a:srgbClr val="FFFFFF"/>
              </a:solidFill>
            </a:endParaRPr>
          </a:p>
        </p:txBody>
      </p:sp>
      <p:pic>
        <p:nvPicPr>
          <p:cNvPr id="2877" name="Google Shape;2877;p177"/>
          <p:cNvPicPr preferRelativeResize="0"/>
          <p:nvPr/>
        </p:nvPicPr>
        <p:blipFill rotWithShape="1">
          <a:blip r:embed="rId4">
            <a:alphaModFix amt="76000"/>
          </a:blip>
          <a:srcRect b="1765" l="0" r="0" t="1774"/>
          <a:stretch/>
        </p:blipFill>
        <p:spPr>
          <a:xfrm>
            <a:off x="522126" y="1841576"/>
            <a:ext cx="406275" cy="313900"/>
          </a:xfrm>
          <a:prstGeom prst="rect">
            <a:avLst/>
          </a:prstGeom>
          <a:noFill/>
          <a:ln>
            <a:noFill/>
          </a:ln>
        </p:spPr>
      </p:pic>
      <p:pic>
        <p:nvPicPr>
          <p:cNvPr id="2878" name="Google Shape;2878;p177"/>
          <p:cNvPicPr preferRelativeResize="0"/>
          <p:nvPr/>
        </p:nvPicPr>
        <p:blipFill rotWithShape="1">
          <a:blip r:embed="rId4">
            <a:alphaModFix amt="76000"/>
          </a:blip>
          <a:srcRect b="1765" l="0" r="0" t="1774"/>
          <a:stretch/>
        </p:blipFill>
        <p:spPr>
          <a:xfrm>
            <a:off x="522126" y="2772301"/>
            <a:ext cx="406275" cy="313900"/>
          </a:xfrm>
          <a:prstGeom prst="rect">
            <a:avLst/>
          </a:prstGeom>
          <a:noFill/>
          <a:ln>
            <a:noFill/>
          </a:ln>
        </p:spPr>
      </p:pic>
      <p:pic>
        <p:nvPicPr>
          <p:cNvPr id="2879" name="Google Shape;2879;p177"/>
          <p:cNvPicPr preferRelativeResize="0"/>
          <p:nvPr/>
        </p:nvPicPr>
        <p:blipFill rotWithShape="1">
          <a:blip r:embed="rId4">
            <a:alphaModFix amt="76000"/>
          </a:blip>
          <a:srcRect b="1765" l="0" r="0" t="1774"/>
          <a:stretch/>
        </p:blipFill>
        <p:spPr>
          <a:xfrm>
            <a:off x="522126" y="3425426"/>
            <a:ext cx="406275" cy="313900"/>
          </a:xfrm>
          <a:prstGeom prst="rect">
            <a:avLst/>
          </a:prstGeom>
          <a:noFill/>
          <a:ln>
            <a:noFill/>
          </a:ln>
        </p:spPr>
      </p:pic>
      <p:pic>
        <p:nvPicPr>
          <p:cNvPr id="2880" name="Google Shape;2880;p177"/>
          <p:cNvPicPr preferRelativeResize="0"/>
          <p:nvPr/>
        </p:nvPicPr>
        <p:blipFill rotWithShape="1">
          <a:blip r:embed="rId3">
            <a:alphaModFix/>
          </a:blip>
          <a:srcRect b="28898" l="-1360" r="2084" t="31362"/>
          <a:stretch/>
        </p:blipFill>
        <p:spPr>
          <a:xfrm>
            <a:off x="5052900" y="3086200"/>
            <a:ext cx="1894600" cy="765800"/>
          </a:xfrm>
          <a:prstGeom prst="rect">
            <a:avLst/>
          </a:prstGeom>
          <a:noFill/>
          <a:ln>
            <a:noFill/>
          </a:ln>
        </p:spPr>
      </p:pic>
      <p:pic>
        <p:nvPicPr>
          <p:cNvPr id="2881" name="Google Shape;2881;p177"/>
          <p:cNvPicPr preferRelativeResize="0"/>
          <p:nvPr/>
        </p:nvPicPr>
        <p:blipFill rotWithShape="1">
          <a:blip r:embed="rId3">
            <a:alphaModFix/>
          </a:blip>
          <a:srcRect b="28898" l="-1360" r="2084" t="31362"/>
          <a:stretch/>
        </p:blipFill>
        <p:spPr>
          <a:xfrm>
            <a:off x="6850475" y="3147950"/>
            <a:ext cx="2095575" cy="765800"/>
          </a:xfrm>
          <a:prstGeom prst="rect">
            <a:avLst/>
          </a:prstGeom>
          <a:noFill/>
          <a:ln>
            <a:noFill/>
          </a:ln>
        </p:spPr>
      </p:pic>
      <p:pic>
        <p:nvPicPr>
          <p:cNvPr id="2882" name="Google Shape;2882;p177"/>
          <p:cNvPicPr preferRelativeResize="0"/>
          <p:nvPr/>
        </p:nvPicPr>
        <p:blipFill rotWithShape="1">
          <a:blip r:embed="rId3">
            <a:alphaModFix/>
          </a:blip>
          <a:srcRect b="28898" l="-1360" r="2084" t="31362"/>
          <a:stretch/>
        </p:blipFill>
        <p:spPr>
          <a:xfrm>
            <a:off x="4680025" y="3913750"/>
            <a:ext cx="1001859" cy="404950"/>
          </a:xfrm>
          <a:prstGeom prst="rect">
            <a:avLst/>
          </a:prstGeom>
          <a:noFill/>
          <a:ln>
            <a:noFill/>
          </a:ln>
        </p:spPr>
      </p:pic>
      <p:pic>
        <p:nvPicPr>
          <p:cNvPr id="2883" name="Google Shape;2883;p177"/>
          <p:cNvPicPr preferRelativeResize="0"/>
          <p:nvPr/>
        </p:nvPicPr>
        <p:blipFill rotWithShape="1">
          <a:blip r:embed="rId3">
            <a:alphaModFix/>
          </a:blip>
          <a:srcRect b="28898" l="-1360" r="2084" t="31362"/>
          <a:stretch/>
        </p:blipFill>
        <p:spPr>
          <a:xfrm>
            <a:off x="5848625" y="3913750"/>
            <a:ext cx="1001859" cy="404950"/>
          </a:xfrm>
          <a:prstGeom prst="rect">
            <a:avLst/>
          </a:prstGeom>
          <a:noFill/>
          <a:ln>
            <a:noFill/>
          </a:ln>
        </p:spPr>
      </p:pic>
      <p:pic>
        <p:nvPicPr>
          <p:cNvPr id="2884" name="Google Shape;2884;p177"/>
          <p:cNvPicPr preferRelativeResize="0"/>
          <p:nvPr/>
        </p:nvPicPr>
        <p:blipFill rotWithShape="1">
          <a:blip r:embed="rId3">
            <a:alphaModFix/>
          </a:blip>
          <a:srcRect b="28898" l="-1360" r="2084" t="31362"/>
          <a:stretch/>
        </p:blipFill>
        <p:spPr>
          <a:xfrm>
            <a:off x="6947500" y="3913750"/>
            <a:ext cx="1001859" cy="404950"/>
          </a:xfrm>
          <a:prstGeom prst="rect">
            <a:avLst/>
          </a:prstGeom>
          <a:noFill/>
          <a:ln>
            <a:noFill/>
          </a:ln>
        </p:spPr>
      </p:pic>
      <p:pic>
        <p:nvPicPr>
          <p:cNvPr id="2885" name="Google Shape;2885;p177"/>
          <p:cNvPicPr preferRelativeResize="0"/>
          <p:nvPr/>
        </p:nvPicPr>
        <p:blipFill rotWithShape="1">
          <a:blip r:embed="rId3">
            <a:alphaModFix/>
          </a:blip>
          <a:srcRect b="28898" l="-1360" r="2084" t="31362"/>
          <a:stretch/>
        </p:blipFill>
        <p:spPr>
          <a:xfrm>
            <a:off x="8046375" y="3913750"/>
            <a:ext cx="1001859" cy="404950"/>
          </a:xfrm>
          <a:prstGeom prst="rect">
            <a:avLst/>
          </a:prstGeom>
          <a:noFill/>
          <a:ln>
            <a:noFill/>
          </a:ln>
        </p:spPr>
      </p:pic>
      <p:pic>
        <p:nvPicPr>
          <p:cNvPr id="2886" name="Google Shape;2886;p177"/>
          <p:cNvPicPr preferRelativeResize="0"/>
          <p:nvPr/>
        </p:nvPicPr>
        <p:blipFill rotWithShape="1">
          <a:blip r:embed="rId3">
            <a:alphaModFix/>
          </a:blip>
          <a:srcRect b="28898" l="-1360" r="2084" t="31362"/>
          <a:stretch/>
        </p:blipFill>
        <p:spPr>
          <a:xfrm>
            <a:off x="4395550" y="4609800"/>
            <a:ext cx="574898" cy="232375"/>
          </a:xfrm>
          <a:prstGeom prst="rect">
            <a:avLst/>
          </a:prstGeom>
          <a:noFill/>
          <a:ln>
            <a:noFill/>
          </a:ln>
        </p:spPr>
      </p:pic>
      <p:pic>
        <p:nvPicPr>
          <p:cNvPr id="2887" name="Google Shape;2887;p177"/>
          <p:cNvPicPr preferRelativeResize="0"/>
          <p:nvPr/>
        </p:nvPicPr>
        <p:blipFill rotWithShape="1">
          <a:blip r:embed="rId3">
            <a:alphaModFix/>
          </a:blip>
          <a:srcRect b="28898" l="-1360" r="2084" t="31362"/>
          <a:stretch/>
        </p:blipFill>
        <p:spPr>
          <a:xfrm>
            <a:off x="5068425" y="4609800"/>
            <a:ext cx="574898" cy="232375"/>
          </a:xfrm>
          <a:prstGeom prst="rect">
            <a:avLst/>
          </a:prstGeom>
          <a:noFill/>
          <a:ln>
            <a:noFill/>
          </a:ln>
        </p:spPr>
      </p:pic>
      <p:pic>
        <p:nvPicPr>
          <p:cNvPr id="2888" name="Google Shape;2888;p177"/>
          <p:cNvPicPr preferRelativeResize="0"/>
          <p:nvPr/>
        </p:nvPicPr>
        <p:blipFill rotWithShape="1">
          <a:blip r:embed="rId3">
            <a:alphaModFix/>
          </a:blip>
          <a:srcRect b="28898" l="-1360" r="2084" t="31362"/>
          <a:stretch/>
        </p:blipFill>
        <p:spPr>
          <a:xfrm>
            <a:off x="5672000" y="4609800"/>
            <a:ext cx="574898" cy="232375"/>
          </a:xfrm>
          <a:prstGeom prst="rect">
            <a:avLst/>
          </a:prstGeom>
          <a:noFill/>
          <a:ln>
            <a:noFill/>
          </a:ln>
        </p:spPr>
      </p:pic>
      <p:pic>
        <p:nvPicPr>
          <p:cNvPr id="2889" name="Google Shape;2889;p177"/>
          <p:cNvPicPr preferRelativeResize="0"/>
          <p:nvPr/>
        </p:nvPicPr>
        <p:blipFill rotWithShape="1">
          <a:blip r:embed="rId3">
            <a:alphaModFix/>
          </a:blip>
          <a:srcRect b="28898" l="-1360" r="2084" t="31362"/>
          <a:stretch/>
        </p:blipFill>
        <p:spPr>
          <a:xfrm>
            <a:off x="6226113" y="4609800"/>
            <a:ext cx="574898" cy="232375"/>
          </a:xfrm>
          <a:prstGeom prst="rect">
            <a:avLst/>
          </a:prstGeom>
          <a:noFill/>
          <a:ln>
            <a:noFill/>
          </a:ln>
        </p:spPr>
      </p:pic>
      <p:pic>
        <p:nvPicPr>
          <p:cNvPr id="2890" name="Google Shape;2890;p177"/>
          <p:cNvPicPr preferRelativeResize="0"/>
          <p:nvPr/>
        </p:nvPicPr>
        <p:blipFill rotWithShape="1">
          <a:blip r:embed="rId3">
            <a:alphaModFix/>
          </a:blip>
          <a:srcRect b="28898" l="-1360" r="2084" t="31362"/>
          <a:stretch/>
        </p:blipFill>
        <p:spPr>
          <a:xfrm>
            <a:off x="6800988" y="4609800"/>
            <a:ext cx="574898" cy="232375"/>
          </a:xfrm>
          <a:prstGeom prst="rect">
            <a:avLst/>
          </a:prstGeom>
          <a:noFill/>
          <a:ln>
            <a:noFill/>
          </a:ln>
        </p:spPr>
      </p:pic>
      <p:pic>
        <p:nvPicPr>
          <p:cNvPr id="2891" name="Google Shape;2891;p177"/>
          <p:cNvPicPr preferRelativeResize="0"/>
          <p:nvPr/>
        </p:nvPicPr>
        <p:blipFill rotWithShape="1">
          <a:blip r:embed="rId3">
            <a:alphaModFix/>
          </a:blip>
          <a:srcRect b="28898" l="-1360" r="2084" t="31362"/>
          <a:stretch/>
        </p:blipFill>
        <p:spPr>
          <a:xfrm>
            <a:off x="7383800" y="4609800"/>
            <a:ext cx="574898" cy="232375"/>
          </a:xfrm>
          <a:prstGeom prst="rect">
            <a:avLst/>
          </a:prstGeom>
          <a:noFill/>
          <a:ln>
            <a:noFill/>
          </a:ln>
        </p:spPr>
      </p:pic>
      <p:pic>
        <p:nvPicPr>
          <p:cNvPr id="2892" name="Google Shape;2892;p177"/>
          <p:cNvPicPr preferRelativeResize="0"/>
          <p:nvPr/>
        </p:nvPicPr>
        <p:blipFill rotWithShape="1">
          <a:blip r:embed="rId3">
            <a:alphaModFix/>
          </a:blip>
          <a:srcRect b="28898" l="-1360" r="2084" t="31362"/>
          <a:stretch/>
        </p:blipFill>
        <p:spPr>
          <a:xfrm>
            <a:off x="7929975" y="4609800"/>
            <a:ext cx="574898" cy="232375"/>
          </a:xfrm>
          <a:prstGeom prst="rect">
            <a:avLst/>
          </a:prstGeom>
          <a:noFill/>
          <a:ln>
            <a:noFill/>
          </a:ln>
        </p:spPr>
      </p:pic>
      <p:pic>
        <p:nvPicPr>
          <p:cNvPr id="2893" name="Google Shape;2893;p177"/>
          <p:cNvPicPr preferRelativeResize="0"/>
          <p:nvPr/>
        </p:nvPicPr>
        <p:blipFill rotWithShape="1">
          <a:blip r:embed="rId3">
            <a:alphaModFix/>
          </a:blip>
          <a:srcRect b="28898" l="-1360" r="2084" t="31362"/>
          <a:stretch/>
        </p:blipFill>
        <p:spPr>
          <a:xfrm>
            <a:off x="8541500" y="4609800"/>
            <a:ext cx="574898" cy="2323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7" name="Shape 2897"/>
        <p:cNvGrpSpPr/>
        <p:nvPr/>
      </p:nvGrpSpPr>
      <p:grpSpPr>
        <a:xfrm>
          <a:off x="0" y="0"/>
          <a:ext cx="0" cy="0"/>
          <a:chOff x="0" y="0"/>
          <a:chExt cx="0" cy="0"/>
        </a:xfrm>
      </p:grpSpPr>
      <p:sp>
        <p:nvSpPr>
          <p:cNvPr id="2898" name="Google Shape;2898;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 vs. Worms</a:t>
            </a:r>
            <a:endParaRPr/>
          </a:p>
        </p:txBody>
      </p:sp>
      <p:sp>
        <p:nvSpPr>
          <p:cNvPr id="2899" name="Google Shape;2899;p178"/>
          <p:cNvSpPr txBox="1"/>
          <p:nvPr>
            <p:ph idx="1" type="subTitle"/>
          </p:nvPr>
        </p:nvSpPr>
        <p:spPr>
          <a:xfrm>
            <a:off x="0" y="675975"/>
            <a:ext cx="9397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 can be easy to confuse worms and viruses. </a:t>
            </a:r>
            <a:r>
              <a:rPr lang="en">
                <a:latin typeface="Roboto Medium"/>
                <a:ea typeface="Roboto Medium"/>
                <a:cs typeface="Roboto Medium"/>
                <a:sym typeface="Roboto Medium"/>
              </a:rPr>
              <a:t>Make sure you know the difference.</a:t>
            </a:r>
            <a:r>
              <a:rPr lang="en"/>
              <a:t> </a:t>
            </a:r>
            <a:endParaRPr/>
          </a:p>
        </p:txBody>
      </p:sp>
      <p:sp>
        <p:nvSpPr>
          <p:cNvPr id="2900" name="Google Shape;2900;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1" name="Google Shape;2901;p178"/>
          <p:cNvSpPr txBox="1"/>
          <p:nvPr>
            <p:ph idx="3" type="subTitle"/>
          </p:nvPr>
        </p:nvSpPr>
        <p:spPr>
          <a:xfrm>
            <a:off x="631500" y="1983425"/>
            <a:ext cx="4128600" cy="2544600"/>
          </a:xfrm>
          <a:prstGeom prst="rect">
            <a:avLst/>
          </a:prstGeom>
        </p:spPr>
        <p:txBody>
          <a:bodyPr anchorCtr="0" anchor="t" bIns="0" lIns="457200" spcFirstLastPara="1" rIns="457200" wrap="square" tIns="0">
            <a:noAutofit/>
          </a:bodyPr>
          <a:lstStyle/>
          <a:p>
            <a:pPr indent="-134620" lvl="0" marL="274320" rtl="0" algn="l">
              <a:lnSpc>
                <a:spcPct val="112000"/>
              </a:lnSpc>
              <a:spcBef>
                <a:spcPts val="700"/>
              </a:spcBef>
              <a:spcAft>
                <a:spcPts val="0"/>
              </a:spcAft>
              <a:buClr>
                <a:srgbClr val="9E9E9E"/>
              </a:buClr>
              <a:buSzPts val="1400"/>
              <a:buChar char="●"/>
            </a:pPr>
            <a:r>
              <a:rPr lang="en" sz="1600"/>
              <a:t>A virus attaches itself to a host.</a:t>
            </a:r>
            <a:endParaRPr sz="1600"/>
          </a:p>
          <a:p>
            <a:pPr indent="-134620" lvl="0" marL="274320" rtl="0" algn="l">
              <a:lnSpc>
                <a:spcPct val="112000"/>
              </a:lnSpc>
              <a:spcBef>
                <a:spcPts val="1000"/>
              </a:spcBef>
              <a:spcAft>
                <a:spcPts val="0"/>
              </a:spcAft>
              <a:buClr>
                <a:srgbClr val="9E9E9E"/>
              </a:buClr>
              <a:buSzPts val="1400"/>
              <a:buChar char="●"/>
            </a:pPr>
            <a:r>
              <a:rPr lang="en" sz="1600"/>
              <a:t>A virus requires an </a:t>
            </a:r>
            <a:r>
              <a:rPr b="1" lang="en" sz="1600"/>
              <a:t>activation mechanism</a:t>
            </a:r>
            <a:r>
              <a:rPr lang="en" sz="1600"/>
              <a:t>, meaning something has to be executed for the virus to take effect.</a:t>
            </a:r>
            <a:endParaRPr sz="1600"/>
          </a:p>
          <a:p>
            <a:pPr indent="-134620" lvl="0" marL="274320" rtl="0" algn="l">
              <a:lnSpc>
                <a:spcPct val="112000"/>
              </a:lnSpc>
              <a:spcBef>
                <a:spcPts val="1000"/>
              </a:spcBef>
              <a:spcAft>
                <a:spcPts val="0"/>
              </a:spcAft>
              <a:buClr>
                <a:srgbClr val="9E9E9E"/>
              </a:buClr>
              <a:buSzPts val="1400"/>
              <a:buChar char="●"/>
            </a:pPr>
            <a:r>
              <a:rPr lang="en" sz="1600"/>
              <a:t>A virus is known for having </a:t>
            </a:r>
            <a:r>
              <a:rPr lang="en" sz="1600">
                <a:latin typeface="Roboto Mono"/>
                <a:ea typeface="Roboto Mono"/>
                <a:cs typeface="Roboto Mono"/>
                <a:sym typeface="Roboto Mono"/>
              </a:rPr>
              <a:t>.bat</a:t>
            </a:r>
            <a:r>
              <a:rPr lang="en" sz="1600"/>
              <a:t> file extension interaction.</a:t>
            </a:r>
            <a:endParaRPr sz="1600"/>
          </a:p>
          <a:p>
            <a:pPr indent="0" lvl="0" marL="914400" rtl="0" algn="l">
              <a:lnSpc>
                <a:spcPct val="113000"/>
              </a:lnSpc>
              <a:spcBef>
                <a:spcPts val="1000"/>
              </a:spcBef>
              <a:spcAft>
                <a:spcPts val="0"/>
              </a:spcAft>
              <a:buNone/>
            </a:pPr>
            <a:r>
              <a:t/>
            </a:r>
            <a:endParaRPr sz="1200">
              <a:solidFill>
                <a:srgbClr val="24292E"/>
              </a:solidFill>
            </a:endParaRPr>
          </a:p>
          <a:p>
            <a:pPr indent="0" lvl="0" marL="0" rtl="0" algn="l">
              <a:lnSpc>
                <a:spcPct val="113000"/>
              </a:lnSpc>
              <a:spcBef>
                <a:spcPts val="500"/>
              </a:spcBef>
              <a:spcAft>
                <a:spcPts val="500"/>
              </a:spcAft>
              <a:buNone/>
            </a:pPr>
            <a:r>
              <a:t/>
            </a:r>
            <a:endParaRPr/>
          </a:p>
        </p:txBody>
      </p:sp>
      <p:sp>
        <p:nvSpPr>
          <p:cNvPr id="2902" name="Google Shape;2902;p178"/>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600"/>
              <a:t>Viruses</a:t>
            </a:r>
            <a:endParaRPr sz="1600"/>
          </a:p>
        </p:txBody>
      </p:sp>
      <p:sp>
        <p:nvSpPr>
          <p:cNvPr id="2903" name="Google Shape;2903;p178"/>
          <p:cNvSpPr txBox="1"/>
          <p:nvPr>
            <p:ph idx="5" type="subTitle"/>
          </p:nvPr>
        </p:nvSpPr>
        <p:spPr>
          <a:xfrm>
            <a:off x="5000200" y="1985700"/>
            <a:ext cx="4070700" cy="2544600"/>
          </a:xfrm>
          <a:prstGeom prst="rect">
            <a:avLst/>
          </a:prstGeom>
        </p:spPr>
        <p:txBody>
          <a:bodyPr anchorCtr="0" anchor="t" bIns="0" lIns="457200" spcFirstLastPara="1" rIns="457200" wrap="square" tIns="0">
            <a:noAutofit/>
          </a:bodyPr>
          <a:lstStyle/>
          <a:p>
            <a:pPr indent="-134620" lvl="0" marL="274320" rtl="0" algn="l">
              <a:lnSpc>
                <a:spcPct val="114000"/>
              </a:lnSpc>
              <a:spcBef>
                <a:spcPts val="700"/>
              </a:spcBef>
              <a:spcAft>
                <a:spcPts val="0"/>
              </a:spcAft>
              <a:buClr>
                <a:srgbClr val="9E9E9E"/>
              </a:buClr>
              <a:buSzPts val="1400"/>
              <a:buFont typeface="Roboto"/>
              <a:buChar char="●"/>
            </a:pPr>
            <a:r>
              <a:rPr lang="en" sz="1600"/>
              <a:t>Once on a computer, a worm </a:t>
            </a:r>
            <a:r>
              <a:rPr b="1" lang="en" sz="1600"/>
              <a:t>does not need human interaction</a:t>
            </a:r>
            <a:r>
              <a:rPr lang="en" sz="1600"/>
              <a:t> to activate.</a:t>
            </a:r>
            <a:endParaRPr sz="1600"/>
          </a:p>
          <a:p>
            <a:pPr indent="-134620" lvl="0" marL="274320" rtl="0" algn="l">
              <a:lnSpc>
                <a:spcPct val="114000"/>
              </a:lnSpc>
              <a:spcBef>
                <a:spcPts val="700"/>
              </a:spcBef>
              <a:spcAft>
                <a:spcPts val="0"/>
              </a:spcAft>
              <a:buClr>
                <a:srgbClr val="9E9E9E"/>
              </a:buClr>
              <a:buSzPts val="1400"/>
              <a:buFont typeface="Roboto"/>
              <a:buChar char="●"/>
            </a:pPr>
            <a:r>
              <a:rPr lang="en" sz="1600"/>
              <a:t>A worm </a:t>
            </a:r>
            <a:r>
              <a:rPr b="1" lang="en" sz="1600"/>
              <a:t>automatically replicates</a:t>
            </a:r>
            <a:r>
              <a:rPr lang="en" sz="1600"/>
              <a:t> itself and can travel across computer networks without human interaction.</a:t>
            </a:r>
            <a:endParaRPr sz="1600"/>
          </a:p>
          <a:p>
            <a:pPr indent="0" lvl="0" marL="0" rtl="0" algn="l">
              <a:spcBef>
                <a:spcPts val="700"/>
              </a:spcBef>
              <a:spcAft>
                <a:spcPts val="0"/>
              </a:spcAft>
              <a:buNone/>
            </a:pPr>
            <a:r>
              <a:t/>
            </a:r>
            <a:endParaRPr/>
          </a:p>
        </p:txBody>
      </p:sp>
      <p:sp>
        <p:nvSpPr>
          <p:cNvPr id="2904" name="Google Shape;2904;p178"/>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600"/>
              <a:t>Worms</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8" name="Shape 2908"/>
        <p:cNvGrpSpPr/>
        <p:nvPr/>
      </p:nvGrpSpPr>
      <p:grpSpPr>
        <a:xfrm>
          <a:off x="0" y="0"/>
          <a:ext cx="0" cy="0"/>
          <a:chOff x="0" y="0"/>
          <a:chExt cx="0" cy="0"/>
        </a:xfrm>
      </p:grpSpPr>
      <p:sp>
        <p:nvSpPr>
          <p:cNvPr id="2909" name="Google Shape;2909;p179"/>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0" name="Google Shape;2910;p179"/>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11" name="Google Shape;2911;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2" name="Google Shape;2912;p179"/>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a:t>
            </a:r>
            <a:r>
              <a:rPr lang="en" sz="3600">
                <a:solidFill>
                  <a:srgbClr val="212940"/>
                </a:solidFill>
                <a:latin typeface="Roboto"/>
                <a:ea typeface="Roboto"/>
                <a:cs typeface="Roboto"/>
                <a:sym typeface="Roboto"/>
              </a:rPr>
              <a:t> Review</a:t>
            </a:r>
            <a:endParaRPr sz="3600">
              <a:solidFill>
                <a:srgbClr val="212940"/>
              </a:solidFill>
              <a:latin typeface="Roboto"/>
              <a:ea typeface="Roboto"/>
              <a:cs typeface="Roboto"/>
              <a:sym typeface="Roboto"/>
            </a:endParaRPr>
          </a:p>
        </p:txBody>
      </p:sp>
      <p:sp>
        <p:nvSpPr>
          <p:cNvPr id="2913" name="Google Shape;2913;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14" name="Google Shape;2914;p179"/>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a:t>
            </a:r>
            <a:endParaRPr>
              <a:solidFill>
                <a:srgbClr val="24292E"/>
              </a:solidFill>
            </a:endParaRPr>
          </a:p>
          <a:p>
            <a:pPr indent="0" lvl="0" marL="0" rtl="0" algn="l">
              <a:spcBef>
                <a:spcPts val="3200"/>
              </a:spcBef>
              <a:spcAft>
                <a:spcPts val="0"/>
              </a:spcAft>
              <a:buNone/>
            </a:pPr>
            <a:r>
              <a:rPr lang="en">
                <a:solidFill>
                  <a:srgbClr val="24292E"/>
                </a:solidFill>
              </a:rPr>
              <a:t>A ______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8" name="Shape 2918"/>
        <p:cNvGrpSpPr/>
        <p:nvPr/>
      </p:nvGrpSpPr>
      <p:grpSpPr>
        <a:xfrm>
          <a:off x="0" y="0"/>
          <a:ext cx="0" cy="0"/>
          <a:chOff x="0" y="0"/>
          <a:chExt cx="0" cy="0"/>
        </a:xfrm>
      </p:grpSpPr>
      <p:sp>
        <p:nvSpPr>
          <p:cNvPr id="2919" name="Google Shape;2919;p180"/>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0" name="Google Shape;2920;p180"/>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21" name="Google Shape;2921;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2" name="Google Shape;2922;p180"/>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23" name="Google Shape;2923;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24" name="Google Shape;2924;p180"/>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b="1">
              <a:solidFill>
                <a:srgbClr val="24292E"/>
              </a:solidFill>
              <a:highlight>
                <a:schemeClr val="accent6"/>
              </a:highlight>
            </a:endParaRPr>
          </a:p>
          <a:p>
            <a:pPr indent="0" lvl="0" marL="0" rtl="0" algn="l">
              <a:spcBef>
                <a:spcPts val="3200"/>
              </a:spcBef>
              <a:spcAft>
                <a:spcPts val="0"/>
              </a:spcAft>
              <a:buNone/>
            </a:pPr>
            <a:r>
              <a:rPr lang="en">
                <a:solidFill>
                  <a:srgbClr val="24292E"/>
                </a:solidFill>
              </a:rPr>
              <a:t>A ______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8" name="Shape 2928"/>
        <p:cNvGrpSpPr/>
        <p:nvPr/>
      </p:nvGrpSpPr>
      <p:grpSpPr>
        <a:xfrm>
          <a:off x="0" y="0"/>
          <a:ext cx="0" cy="0"/>
          <a:chOff x="0" y="0"/>
          <a:chExt cx="0" cy="0"/>
        </a:xfrm>
      </p:grpSpPr>
      <p:sp>
        <p:nvSpPr>
          <p:cNvPr id="2929" name="Google Shape;2929;p181"/>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0" name="Google Shape;2930;p181"/>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31" name="Google Shape;2931;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2" name="Google Shape;2932;p181"/>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33" name="Google Shape;2933;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34" name="Google Shape;2934;p181"/>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a:solidFill>
                <a:srgbClr val="24292E"/>
              </a:solidFill>
            </a:endParaRPr>
          </a:p>
          <a:p>
            <a:pPr indent="0" lvl="0" marL="0" rtl="0" algn="l">
              <a:spcBef>
                <a:spcPts val="3200"/>
              </a:spcBef>
              <a:spcAft>
                <a:spcPts val="0"/>
              </a:spcAft>
              <a:buNone/>
            </a:pPr>
            <a:r>
              <a:rPr lang="en">
                <a:solidFill>
                  <a:srgbClr val="24292E"/>
                </a:solidFill>
              </a:rPr>
              <a:t>A  </a:t>
            </a:r>
            <a:r>
              <a:rPr b="1" lang="en" u="sng">
                <a:solidFill>
                  <a:srgbClr val="24292E"/>
                </a:solidFill>
                <a:highlight>
                  <a:schemeClr val="accent6"/>
                </a:highlight>
              </a:rPr>
              <a:t>VIRUS</a:t>
            </a:r>
            <a:r>
              <a:rPr lang="en">
                <a:solidFill>
                  <a:srgbClr val="24292E"/>
                </a:solidFill>
              </a:rPr>
              <a:t>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8" name="Shape 2938"/>
        <p:cNvGrpSpPr/>
        <p:nvPr/>
      </p:nvGrpSpPr>
      <p:grpSpPr>
        <a:xfrm>
          <a:off x="0" y="0"/>
          <a:ext cx="0" cy="0"/>
          <a:chOff x="0" y="0"/>
          <a:chExt cx="0" cy="0"/>
        </a:xfrm>
      </p:grpSpPr>
      <p:sp>
        <p:nvSpPr>
          <p:cNvPr id="2939" name="Google Shape;2939;p182"/>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0" name="Google Shape;2940;p182"/>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41" name="Google Shape;2941;p1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2" name="Google Shape;2942;p182"/>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43" name="Google Shape;2943;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4" name="Google Shape;2944;p182"/>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a:solidFill>
                <a:srgbClr val="24292E"/>
              </a:solidFill>
            </a:endParaRPr>
          </a:p>
          <a:p>
            <a:pPr indent="0" lvl="0" marL="0" rtl="0" algn="l">
              <a:spcBef>
                <a:spcPts val="3200"/>
              </a:spcBef>
              <a:spcAft>
                <a:spcPts val="0"/>
              </a:spcAft>
              <a:buNone/>
            </a:pPr>
            <a:r>
              <a:rPr lang="en">
                <a:solidFill>
                  <a:srgbClr val="24292E"/>
                </a:solidFill>
              </a:rPr>
              <a:t>A  </a:t>
            </a:r>
            <a:r>
              <a:rPr b="1" lang="en" u="sng">
                <a:solidFill>
                  <a:srgbClr val="24292E"/>
                </a:solidFill>
                <a:highlight>
                  <a:schemeClr val="accent6"/>
                </a:highlight>
              </a:rPr>
              <a:t>VIRUS</a:t>
            </a:r>
            <a:r>
              <a:rPr lang="en">
                <a:solidFill>
                  <a:srgbClr val="24292E"/>
                </a:solidFill>
              </a:rPr>
              <a:t>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 </a:t>
            </a:r>
            <a:r>
              <a:rPr b="1" lang="en">
                <a:solidFill>
                  <a:srgbClr val="24292E"/>
                </a:solidFill>
                <a:highlight>
                  <a:schemeClr val="accent6"/>
                </a:highlight>
              </a:rPr>
              <a:t>NO</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24" name="Shape 2124"/>
        <p:cNvGrpSpPr/>
        <p:nvPr/>
      </p:nvGrpSpPr>
      <p:grpSpPr>
        <a:xfrm>
          <a:off x="0" y="0"/>
          <a:ext cx="0" cy="0"/>
          <a:chOff x="0" y="0"/>
          <a:chExt cx="0" cy="0"/>
        </a:xfrm>
      </p:grpSpPr>
      <p:pic>
        <p:nvPicPr>
          <p:cNvPr id="2125" name="Google Shape;2125;p111"/>
          <p:cNvPicPr preferRelativeResize="0"/>
          <p:nvPr/>
        </p:nvPicPr>
        <p:blipFill rotWithShape="1">
          <a:blip r:embed="rId3">
            <a:alphaModFix/>
          </a:blip>
          <a:srcRect b="6908" l="0" r="0" t="5203"/>
          <a:stretch/>
        </p:blipFill>
        <p:spPr>
          <a:xfrm>
            <a:off x="0" y="0"/>
            <a:ext cx="9144000" cy="5143501"/>
          </a:xfrm>
          <a:prstGeom prst="rect">
            <a:avLst/>
          </a:prstGeom>
          <a:noFill/>
          <a:ln>
            <a:noFill/>
          </a:ln>
        </p:spPr>
      </p:pic>
      <p:sp>
        <p:nvSpPr>
          <p:cNvPr id="2126" name="Google Shape;2126;p111"/>
          <p:cNvSpPr txBox="1"/>
          <p:nvPr>
            <p:ph type="title"/>
          </p:nvPr>
        </p:nvSpPr>
        <p:spPr>
          <a:xfrm>
            <a:off x="4226150" y="775000"/>
            <a:ext cx="4806900" cy="2122200"/>
          </a:xfrm>
          <a:prstGeom prst="rect">
            <a:avLst/>
          </a:prstGeom>
        </p:spPr>
        <p:txBody>
          <a:bodyPr anchorCtr="0" anchor="t" bIns="91425" lIns="457200" spcFirstLastPara="1" rIns="274300" wrap="square" tIns="182875">
            <a:noAutofit/>
          </a:bodyPr>
          <a:lstStyle/>
          <a:p>
            <a:pPr indent="0" lvl="0" marL="0" rtl="0" algn="l">
              <a:lnSpc>
                <a:spcPct val="113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Define</a:t>
            </a:r>
            <a:r>
              <a:rPr lang="en" sz="2800">
                <a:solidFill>
                  <a:srgbClr val="FFFFFF"/>
                </a:solidFill>
                <a:latin typeface="Roboto"/>
                <a:ea typeface="Roboto"/>
                <a:cs typeface="Roboto"/>
                <a:sym typeface="Roboto"/>
              </a:rPr>
              <a:t> each of the three elements in the context of information security:</a:t>
            </a:r>
            <a:endParaRPr sz="2800">
              <a:solidFill>
                <a:srgbClr val="FFFFFF"/>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b="1" lang="en" sz="2800">
                <a:solidFill>
                  <a:srgbClr val="FFFFFF"/>
                </a:solidFill>
                <a:latin typeface="Roboto"/>
                <a:ea typeface="Roboto"/>
                <a:cs typeface="Roboto"/>
                <a:sym typeface="Roboto"/>
              </a:rPr>
              <a:t>      Confidentiality</a:t>
            </a:r>
            <a:endParaRPr b="1"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      Integrity</a:t>
            </a:r>
            <a:endParaRPr b="1" sz="28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800">
                <a:solidFill>
                  <a:srgbClr val="FFFFFF"/>
                </a:solidFill>
                <a:latin typeface="Roboto"/>
                <a:ea typeface="Roboto"/>
                <a:cs typeface="Roboto"/>
                <a:sym typeface="Roboto"/>
              </a:rPr>
              <a:t>      Availability</a:t>
            </a:r>
            <a:endParaRPr b="1" sz="28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b="1" sz="2800">
              <a:solidFill>
                <a:srgbClr val="FFFFFF"/>
              </a:solidFill>
              <a:latin typeface="Roboto"/>
              <a:ea typeface="Roboto"/>
              <a:cs typeface="Roboto"/>
              <a:sym typeface="Roboto"/>
            </a:endParaRPr>
          </a:p>
        </p:txBody>
      </p:sp>
      <p:sp>
        <p:nvSpPr>
          <p:cNvPr id="2127" name="Google Shape;212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8" name="Google Shape;2128;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2129" name="Google Shape;2129;p111"/>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8" name="Shape 2948"/>
        <p:cNvGrpSpPr/>
        <p:nvPr/>
      </p:nvGrpSpPr>
      <p:grpSpPr>
        <a:xfrm>
          <a:off x="0" y="0"/>
          <a:ext cx="0" cy="0"/>
          <a:chOff x="0" y="0"/>
          <a:chExt cx="0" cy="0"/>
        </a:xfrm>
      </p:grpSpPr>
      <p:sp>
        <p:nvSpPr>
          <p:cNvPr id="2949" name="Google Shape;2949;p183"/>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0" name="Google Shape;2950;p183"/>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51" name="Google Shape;2951;p1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2" name="Google Shape;2952;p183"/>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53" name="Google Shape;2953;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4" name="Google Shape;2954;p183"/>
          <p:cNvSpPr txBox="1"/>
          <p:nvPr>
            <p:ph idx="1" type="subTitle"/>
          </p:nvPr>
        </p:nvSpPr>
        <p:spPr>
          <a:xfrm>
            <a:off x="3069100" y="1057500"/>
            <a:ext cx="60747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a:solidFill>
                <a:srgbClr val="24292E"/>
              </a:solidFill>
            </a:endParaRPr>
          </a:p>
          <a:p>
            <a:pPr indent="0" lvl="0" marL="0" rtl="0" algn="l">
              <a:spcBef>
                <a:spcPts val="3200"/>
              </a:spcBef>
              <a:spcAft>
                <a:spcPts val="0"/>
              </a:spcAft>
              <a:buNone/>
            </a:pPr>
            <a:r>
              <a:rPr lang="en">
                <a:solidFill>
                  <a:srgbClr val="24292E"/>
                </a:solidFill>
              </a:rPr>
              <a:t>A  </a:t>
            </a:r>
            <a:r>
              <a:rPr b="1" lang="en" u="sng">
                <a:solidFill>
                  <a:srgbClr val="24292E"/>
                </a:solidFill>
                <a:highlight>
                  <a:schemeClr val="accent6"/>
                </a:highlight>
              </a:rPr>
              <a:t>VIRUS</a:t>
            </a:r>
            <a:r>
              <a:rPr lang="en">
                <a:solidFill>
                  <a:srgbClr val="24292E"/>
                </a:solidFill>
              </a:rPr>
              <a:t>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 </a:t>
            </a:r>
            <a:r>
              <a:rPr b="1" lang="en">
                <a:solidFill>
                  <a:srgbClr val="24292E"/>
                </a:solidFill>
                <a:highlight>
                  <a:schemeClr val="accent6"/>
                </a:highlight>
              </a:rPr>
              <a:t>NO</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not need human interaction to activate. </a:t>
            </a:r>
            <a:r>
              <a:rPr b="1" lang="en">
                <a:solidFill>
                  <a:srgbClr val="24292E"/>
                </a:solidFill>
                <a:highlight>
                  <a:schemeClr val="accent6"/>
                </a:highlight>
              </a:rPr>
              <a:t>TRUE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a:t>
            </a:r>
            <a:endParaRPr>
              <a:solidFill>
                <a:srgbClr val="24292E"/>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8" name="Shape 2958"/>
        <p:cNvGrpSpPr/>
        <p:nvPr/>
      </p:nvGrpSpPr>
      <p:grpSpPr>
        <a:xfrm>
          <a:off x="0" y="0"/>
          <a:ext cx="0" cy="0"/>
          <a:chOff x="0" y="0"/>
          <a:chExt cx="0" cy="0"/>
        </a:xfrm>
      </p:grpSpPr>
      <p:sp>
        <p:nvSpPr>
          <p:cNvPr id="2959" name="Google Shape;2959;p184"/>
          <p:cNvSpPr/>
          <p:nvPr/>
        </p:nvSpPr>
        <p:spPr>
          <a:xfrm>
            <a:off x="275" y="725"/>
            <a:ext cx="9144000" cy="5143500"/>
          </a:xfrm>
          <a:prstGeom prst="rect">
            <a:avLst/>
          </a:prstGeom>
          <a:solidFill>
            <a:srgbClr val="EBF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0" name="Google Shape;2960;p184"/>
          <p:cNvPicPr preferRelativeResize="0"/>
          <p:nvPr/>
        </p:nvPicPr>
        <p:blipFill>
          <a:blip r:embed="rId3">
            <a:alphaModFix/>
          </a:blip>
          <a:stretch>
            <a:fillRect/>
          </a:stretch>
        </p:blipFill>
        <p:spPr>
          <a:xfrm>
            <a:off x="-818799" y="-597325"/>
            <a:ext cx="4245075" cy="5660124"/>
          </a:xfrm>
          <a:prstGeom prst="rect">
            <a:avLst/>
          </a:prstGeom>
          <a:noFill/>
          <a:ln>
            <a:noFill/>
          </a:ln>
          <a:effectLst>
            <a:outerShdw blurRad="242888" rotWithShape="0" algn="bl" dir="5400000" dist="19050">
              <a:srgbClr val="000000">
                <a:alpha val="20000"/>
              </a:srgbClr>
            </a:outerShdw>
          </a:effectLst>
        </p:spPr>
      </p:pic>
      <p:cxnSp>
        <p:nvCxnSpPr>
          <p:cNvPr id="2961" name="Google Shape;2961;p1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2" name="Google Shape;2962;p184"/>
          <p:cNvSpPr txBox="1"/>
          <p:nvPr>
            <p:ph type="title"/>
          </p:nvPr>
        </p:nvSpPr>
        <p:spPr>
          <a:xfrm>
            <a:off x="856575" y="748175"/>
            <a:ext cx="2308500" cy="1461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solidFill>
                  <a:srgbClr val="212940"/>
                </a:solidFill>
                <a:latin typeface="Roboto"/>
                <a:ea typeface="Roboto"/>
                <a:cs typeface="Roboto"/>
                <a:sym typeface="Roboto"/>
              </a:rPr>
              <a:t>Let’s Review</a:t>
            </a:r>
            <a:endParaRPr sz="3600">
              <a:solidFill>
                <a:srgbClr val="212940"/>
              </a:solidFill>
              <a:latin typeface="Roboto"/>
              <a:ea typeface="Roboto"/>
              <a:cs typeface="Roboto"/>
              <a:sym typeface="Roboto"/>
            </a:endParaRPr>
          </a:p>
        </p:txBody>
      </p:sp>
      <p:sp>
        <p:nvSpPr>
          <p:cNvPr id="2963" name="Google Shape;2963;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64" name="Google Shape;2964;p184"/>
          <p:cNvSpPr txBox="1"/>
          <p:nvPr>
            <p:ph idx="1" type="subTitle"/>
          </p:nvPr>
        </p:nvSpPr>
        <p:spPr>
          <a:xfrm>
            <a:off x="3069100" y="1057500"/>
            <a:ext cx="6230400" cy="355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Since viruses and worms are merely programming scripts, is every OS vulnerable? </a:t>
            </a:r>
            <a:r>
              <a:rPr b="1" lang="en">
                <a:solidFill>
                  <a:srgbClr val="24292E"/>
                </a:solidFill>
                <a:highlight>
                  <a:schemeClr val="accent6"/>
                </a:highlight>
              </a:rPr>
              <a:t>YES</a:t>
            </a:r>
            <a:endParaRPr>
              <a:solidFill>
                <a:srgbClr val="24292E"/>
              </a:solidFill>
            </a:endParaRPr>
          </a:p>
          <a:p>
            <a:pPr indent="0" lvl="0" marL="0" rtl="0" algn="l">
              <a:spcBef>
                <a:spcPts val="3200"/>
              </a:spcBef>
              <a:spcAft>
                <a:spcPts val="0"/>
              </a:spcAft>
              <a:buNone/>
            </a:pPr>
            <a:r>
              <a:rPr lang="en">
                <a:solidFill>
                  <a:srgbClr val="24292E"/>
                </a:solidFill>
              </a:rPr>
              <a:t>A  </a:t>
            </a:r>
            <a:r>
              <a:rPr b="1" lang="en" u="sng">
                <a:solidFill>
                  <a:srgbClr val="24292E"/>
                </a:solidFill>
                <a:highlight>
                  <a:schemeClr val="accent6"/>
                </a:highlight>
              </a:rPr>
              <a:t>VIRUS</a:t>
            </a:r>
            <a:r>
              <a:rPr lang="en">
                <a:solidFill>
                  <a:srgbClr val="24292E"/>
                </a:solidFill>
              </a:rPr>
              <a:t> needs a host mechanism to spread.</a:t>
            </a:r>
            <a:endParaRPr>
              <a:solidFill>
                <a:srgbClr val="24292E"/>
              </a:solidFill>
            </a:endParaRPr>
          </a:p>
          <a:p>
            <a:pPr indent="0" lvl="0" marL="0" rtl="0" algn="l">
              <a:spcBef>
                <a:spcPts val="3200"/>
              </a:spcBef>
              <a:spcAft>
                <a:spcPts val="0"/>
              </a:spcAft>
              <a:buNone/>
            </a:pPr>
            <a:r>
              <a:rPr lang="en">
                <a:solidFill>
                  <a:srgbClr val="24292E"/>
                </a:solidFill>
              </a:rPr>
              <a:t>Is a virus self-replicating? </a:t>
            </a:r>
            <a:r>
              <a:rPr b="1" lang="en">
                <a:solidFill>
                  <a:srgbClr val="24292E"/>
                </a:solidFill>
                <a:highlight>
                  <a:schemeClr val="accent6"/>
                </a:highlight>
              </a:rPr>
              <a:t>NO</a:t>
            </a:r>
            <a:endParaRPr>
              <a:solidFill>
                <a:srgbClr val="24292E"/>
              </a:solidFill>
            </a:endParaRPr>
          </a:p>
          <a:p>
            <a:pPr indent="0" lvl="0" marL="0" rtl="0" algn="l">
              <a:spcBef>
                <a:spcPts val="3200"/>
              </a:spcBef>
              <a:spcAft>
                <a:spcPts val="0"/>
              </a:spcAft>
              <a:buNone/>
            </a:pPr>
            <a:r>
              <a:rPr i="1" lang="en">
                <a:solidFill>
                  <a:srgbClr val="24292E"/>
                </a:solidFill>
              </a:rPr>
              <a:t>True or False</a:t>
            </a:r>
            <a:r>
              <a:rPr lang="en">
                <a:solidFill>
                  <a:srgbClr val="24292E"/>
                </a:solidFill>
              </a:rPr>
              <a:t>: Once on a computer, a worm does </a:t>
            </a:r>
            <a:br>
              <a:rPr lang="en">
                <a:solidFill>
                  <a:srgbClr val="24292E"/>
                </a:solidFill>
              </a:rPr>
            </a:br>
            <a:r>
              <a:rPr lang="en">
                <a:solidFill>
                  <a:srgbClr val="24292E"/>
                </a:solidFill>
              </a:rPr>
              <a:t>not need human interaction to activate. </a:t>
            </a:r>
            <a:r>
              <a:rPr b="1" lang="en">
                <a:solidFill>
                  <a:srgbClr val="24292E"/>
                </a:solidFill>
                <a:highlight>
                  <a:schemeClr val="accent6"/>
                </a:highlight>
              </a:rPr>
              <a:t>TRUE</a:t>
            </a:r>
            <a:endParaRPr>
              <a:solidFill>
                <a:schemeClr val="dk1"/>
              </a:solidFill>
            </a:endParaRPr>
          </a:p>
          <a:p>
            <a:pPr indent="0" lvl="0" marL="0" rtl="0" algn="l">
              <a:spcBef>
                <a:spcPts val="3200"/>
              </a:spcBef>
              <a:spcAft>
                <a:spcPts val="3200"/>
              </a:spcAft>
              <a:buNone/>
            </a:pPr>
            <a:r>
              <a:rPr i="1" lang="en">
                <a:solidFill>
                  <a:srgbClr val="24292E"/>
                </a:solidFill>
              </a:rPr>
              <a:t>True or False</a:t>
            </a:r>
            <a:r>
              <a:rPr lang="en">
                <a:solidFill>
                  <a:srgbClr val="24292E"/>
                </a:solidFill>
              </a:rPr>
              <a:t>: Worms replicate by themselves. </a:t>
            </a:r>
            <a:r>
              <a:rPr b="1" lang="en">
                <a:solidFill>
                  <a:srgbClr val="24292E"/>
                </a:solidFill>
                <a:highlight>
                  <a:schemeClr val="accent6"/>
                </a:highlight>
              </a:rPr>
              <a:t>TRUE</a:t>
            </a:r>
            <a:endParaRPr>
              <a:solidFill>
                <a:srgbClr val="24292E"/>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8" name="Shape 2968"/>
        <p:cNvGrpSpPr/>
        <p:nvPr/>
      </p:nvGrpSpPr>
      <p:grpSpPr>
        <a:xfrm>
          <a:off x="0" y="0"/>
          <a:ext cx="0" cy="0"/>
          <a:chOff x="0" y="0"/>
          <a:chExt cx="0" cy="0"/>
        </a:xfrm>
      </p:grpSpPr>
      <p:sp>
        <p:nvSpPr>
          <p:cNvPr id="2969" name="Google Shape;2969;p1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Trojans and RATs</a:t>
            </a:r>
            <a:endParaRPr/>
          </a:p>
        </p:txBody>
      </p:sp>
      <p:sp>
        <p:nvSpPr>
          <p:cNvPr id="2970" name="Google Shape;2970;p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1" name="Google Shape;2971;p18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B6F58"/>
        </a:solidFill>
      </p:bgPr>
    </p:bg>
    <p:spTree>
      <p:nvGrpSpPr>
        <p:cNvPr id="2975" name="Shape 2975"/>
        <p:cNvGrpSpPr/>
        <p:nvPr/>
      </p:nvGrpSpPr>
      <p:grpSpPr>
        <a:xfrm>
          <a:off x="0" y="0"/>
          <a:ext cx="0" cy="0"/>
          <a:chOff x="0" y="0"/>
          <a:chExt cx="0" cy="0"/>
        </a:xfrm>
      </p:grpSpPr>
      <p:pic>
        <p:nvPicPr>
          <p:cNvPr id="2976" name="Google Shape;2976;p186"/>
          <p:cNvPicPr preferRelativeResize="0"/>
          <p:nvPr/>
        </p:nvPicPr>
        <p:blipFill rotWithShape="1">
          <a:blip r:embed="rId3">
            <a:alphaModFix/>
          </a:blip>
          <a:srcRect b="0" l="8034" r="10888" t="0"/>
          <a:stretch/>
        </p:blipFill>
        <p:spPr>
          <a:xfrm>
            <a:off x="5013175" y="746225"/>
            <a:ext cx="4130824" cy="3821276"/>
          </a:xfrm>
          <a:prstGeom prst="rect">
            <a:avLst/>
          </a:prstGeom>
          <a:noFill/>
          <a:ln>
            <a:noFill/>
          </a:ln>
        </p:spPr>
      </p:pic>
      <p:sp>
        <p:nvSpPr>
          <p:cNvPr id="2977" name="Google Shape;2977;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Trojans and RATs</a:t>
            </a:r>
            <a:endParaRPr/>
          </a:p>
        </p:txBody>
      </p:sp>
      <p:sp>
        <p:nvSpPr>
          <p:cNvPr id="2978" name="Google Shape;2978;p186"/>
          <p:cNvSpPr txBox="1"/>
          <p:nvPr>
            <p:ph idx="1" type="subTitle"/>
          </p:nvPr>
        </p:nvSpPr>
        <p:spPr>
          <a:xfrm>
            <a:off x="0" y="675975"/>
            <a:ext cx="6017400" cy="2475600"/>
          </a:xfrm>
          <a:prstGeom prst="rect">
            <a:avLst/>
          </a:prstGeom>
        </p:spPr>
        <p:txBody>
          <a:bodyPr anchorCtr="0" anchor="t" bIns="0" lIns="457200" spcFirstLastPara="1" rIns="457200" wrap="square" tIns="91425">
            <a:noAutofit/>
          </a:bodyPr>
          <a:lstStyle/>
          <a:p>
            <a:pPr indent="0" lvl="0" marL="548640" rtl="0" algn="l">
              <a:lnSpc>
                <a:spcPct val="115000"/>
              </a:lnSpc>
              <a:spcBef>
                <a:spcPts val="0"/>
              </a:spcBef>
              <a:spcAft>
                <a:spcPts val="0"/>
              </a:spcAft>
              <a:buNone/>
            </a:pPr>
            <a:r>
              <a:rPr lang="en" sz="1600"/>
              <a:t>A </a:t>
            </a:r>
            <a:r>
              <a:rPr b="1" lang="en" sz="1600"/>
              <a:t>Trojan</a:t>
            </a:r>
            <a:r>
              <a:rPr lang="en" sz="1600"/>
              <a:t> is a program that typically hides within something else. They can be embedded within </a:t>
            </a:r>
            <a:br>
              <a:rPr lang="en" sz="1600"/>
            </a:br>
            <a:r>
              <a:rPr lang="en" sz="1600"/>
              <a:t>a downloadable object, such as a game </a:t>
            </a:r>
            <a:br>
              <a:rPr lang="en" sz="1600"/>
            </a:br>
            <a:r>
              <a:rPr lang="en" sz="1600"/>
              <a:t>or screensaver. </a:t>
            </a:r>
            <a:endParaRPr sz="1600"/>
          </a:p>
          <a:p>
            <a:pPr indent="0" lvl="0" marL="548640" rtl="0" algn="l">
              <a:lnSpc>
                <a:spcPct val="115000"/>
              </a:lnSpc>
              <a:spcBef>
                <a:spcPts val="800"/>
              </a:spcBef>
              <a:spcAft>
                <a:spcPts val="0"/>
              </a:spcAft>
              <a:buNone/>
            </a:pPr>
            <a:r>
              <a:rPr b="1" lang="en" sz="1600"/>
              <a:t>Remote Access Trojans (RAT) </a:t>
            </a:r>
            <a:r>
              <a:rPr lang="en" sz="1600"/>
              <a:t>function as backdoor applications. Once this Trojan backdoor is installed, the attacker can access the victim’s computer and install files and software on it.</a:t>
            </a:r>
            <a:endParaRPr sz="1600"/>
          </a:p>
        </p:txBody>
      </p:sp>
      <p:sp>
        <p:nvSpPr>
          <p:cNvPr id="2979" name="Google Shape;2979;p186"/>
          <p:cNvSpPr txBox="1"/>
          <p:nvPr/>
        </p:nvSpPr>
        <p:spPr>
          <a:xfrm>
            <a:off x="1094250" y="3116025"/>
            <a:ext cx="4302600" cy="1625400"/>
          </a:xfrm>
          <a:prstGeom prst="rect">
            <a:avLst/>
          </a:prstGeom>
          <a:noFill/>
          <a:ln>
            <a:noFill/>
          </a:ln>
        </p:spPr>
        <p:txBody>
          <a:bodyPr anchorCtr="0" anchor="t" bIns="91425" lIns="91425" spcFirstLastPara="1" rIns="91425" wrap="square" tIns="91425">
            <a:noAutofit/>
          </a:bodyPr>
          <a:lstStyle/>
          <a:p>
            <a:pPr indent="-180340" lvl="0" marL="32004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RAT needs to establish a covert channel from the victim's host to a Command and Control (C2 or C&amp;C) host or network operated by the attacker. Identifying a network connection is usually the best indicator that a RAT has compromised a victim’s computer.</a:t>
            </a:r>
            <a:endParaRPr>
              <a:latin typeface="Roboto"/>
              <a:ea typeface="Roboto"/>
              <a:cs typeface="Roboto"/>
              <a:sym typeface="Roboto"/>
            </a:endParaRPr>
          </a:p>
        </p:txBody>
      </p:sp>
      <p:pic>
        <p:nvPicPr>
          <p:cNvPr id="2980" name="Google Shape;2980;p186"/>
          <p:cNvPicPr preferRelativeResize="0"/>
          <p:nvPr/>
        </p:nvPicPr>
        <p:blipFill rotWithShape="1">
          <a:blip r:embed="rId4">
            <a:alphaModFix amt="76000"/>
          </a:blip>
          <a:srcRect b="1765" l="0" r="0" t="1774"/>
          <a:stretch/>
        </p:blipFill>
        <p:spPr>
          <a:xfrm>
            <a:off x="522126" y="746226"/>
            <a:ext cx="406275" cy="313900"/>
          </a:xfrm>
          <a:prstGeom prst="rect">
            <a:avLst/>
          </a:prstGeom>
          <a:noFill/>
          <a:ln>
            <a:noFill/>
          </a:ln>
        </p:spPr>
      </p:pic>
      <p:pic>
        <p:nvPicPr>
          <p:cNvPr id="2981" name="Google Shape;2981;p186"/>
          <p:cNvPicPr preferRelativeResize="0"/>
          <p:nvPr/>
        </p:nvPicPr>
        <p:blipFill rotWithShape="1">
          <a:blip r:embed="rId4">
            <a:alphaModFix amt="76000"/>
          </a:blip>
          <a:srcRect b="1765" l="0" r="0" t="1774"/>
          <a:stretch/>
        </p:blipFill>
        <p:spPr>
          <a:xfrm>
            <a:off x="522126" y="1943651"/>
            <a:ext cx="406275" cy="313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B6F58"/>
        </a:solidFill>
      </p:bgPr>
    </p:bg>
    <p:spTree>
      <p:nvGrpSpPr>
        <p:cNvPr id="2985" name="Shape 2985"/>
        <p:cNvGrpSpPr/>
        <p:nvPr/>
      </p:nvGrpSpPr>
      <p:grpSpPr>
        <a:xfrm>
          <a:off x="0" y="0"/>
          <a:ext cx="0" cy="0"/>
          <a:chOff x="0" y="0"/>
          <a:chExt cx="0" cy="0"/>
        </a:xfrm>
      </p:grpSpPr>
      <p:sp>
        <p:nvSpPr>
          <p:cNvPr id="2986" name="Google Shape;2986;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Trojans and RATs</a:t>
            </a:r>
            <a:endParaRPr/>
          </a:p>
        </p:txBody>
      </p:sp>
      <p:sp>
        <p:nvSpPr>
          <p:cNvPr id="2987" name="Google Shape;2987;p187"/>
          <p:cNvSpPr txBox="1"/>
          <p:nvPr>
            <p:ph idx="1" type="subTitle"/>
          </p:nvPr>
        </p:nvSpPr>
        <p:spPr>
          <a:xfrm>
            <a:off x="0" y="675975"/>
            <a:ext cx="5209200" cy="3831300"/>
          </a:xfrm>
          <a:prstGeom prst="rect">
            <a:avLst/>
          </a:prstGeom>
        </p:spPr>
        <p:txBody>
          <a:bodyPr anchorCtr="0" anchor="t" bIns="0" lIns="457200" spcFirstLastPara="1" rIns="457200" wrap="square" tIns="91425">
            <a:noAutofit/>
          </a:bodyPr>
          <a:lstStyle/>
          <a:p>
            <a:pPr indent="0" lvl="0" marL="548640" rtl="0" algn="l">
              <a:lnSpc>
                <a:spcPct val="115000"/>
              </a:lnSpc>
              <a:spcBef>
                <a:spcPts val="0"/>
              </a:spcBef>
              <a:spcAft>
                <a:spcPts val="0"/>
              </a:spcAft>
              <a:buNone/>
            </a:pPr>
            <a:r>
              <a:rPr lang="en" sz="1600"/>
              <a:t>A victim’s computer is referred to as a </a:t>
            </a:r>
            <a:r>
              <a:rPr b="1" lang="en" sz="1600"/>
              <a:t>zombie</a:t>
            </a:r>
            <a:r>
              <a:rPr lang="en" sz="1600"/>
              <a:t> when the attacker is able to send remote commands to the victim’s computer. This can be used for many purposes, such as downloading additional malicious programs.</a:t>
            </a:r>
            <a:endParaRPr sz="1600"/>
          </a:p>
          <a:p>
            <a:pPr indent="0" lvl="0" marL="548640" rtl="0" algn="l">
              <a:lnSpc>
                <a:spcPct val="115000"/>
              </a:lnSpc>
              <a:spcBef>
                <a:spcPts val="1500"/>
              </a:spcBef>
              <a:spcAft>
                <a:spcPts val="1500"/>
              </a:spcAft>
              <a:buNone/>
            </a:pPr>
            <a:r>
              <a:rPr b="1" lang="en" sz="1600"/>
              <a:t>Botnets</a:t>
            </a:r>
            <a:r>
              <a:rPr lang="en" sz="1600"/>
              <a:t> are two or more zombie computers that are being remotely controlled by an attacker.</a:t>
            </a:r>
            <a:r>
              <a:rPr b="1" lang="en" sz="1600"/>
              <a:t> </a:t>
            </a:r>
            <a:endParaRPr sz="1600"/>
          </a:p>
        </p:txBody>
      </p:sp>
      <p:pic>
        <p:nvPicPr>
          <p:cNvPr id="2988" name="Google Shape;2988;p187"/>
          <p:cNvPicPr preferRelativeResize="0"/>
          <p:nvPr/>
        </p:nvPicPr>
        <p:blipFill rotWithShape="1">
          <a:blip r:embed="rId3">
            <a:alphaModFix amt="76000"/>
          </a:blip>
          <a:srcRect b="1765" l="0" r="0" t="1774"/>
          <a:stretch/>
        </p:blipFill>
        <p:spPr>
          <a:xfrm>
            <a:off x="522126" y="746226"/>
            <a:ext cx="406275" cy="313900"/>
          </a:xfrm>
          <a:prstGeom prst="rect">
            <a:avLst/>
          </a:prstGeom>
          <a:noFill/>
          <a:ln>
            <a:noFill/>
          </a:ln>
        </p:spPr>
      </p:pic>
      <p:pic>
        <p:nvPicPr>
          <p:cNvPr id="2989" name="Google Shape;2989;p187"/>
          <p:cNvPicPr preferRelativeResize="0"/>
          <p:nvPr/>
        </p:nvPicPr>
        <p:blipFill rotWithShape="1">
          <a:blip r:embed="rId3">
            <a:alphaModFix amt="76000"/>
          </a:blip>
          <a:srcRect b="1765" l="0" r="0" t="1774"/>
          <a:stretch/>
        </p:blipFill>
        <p:spPr>
          <a:xfrm>
            <a:off x="522126" y="2585901"/>
            <a:ext cx="406275" cy="313900"/>
          </a:xfrm>
          <a:prstGeom prst="rect">
            <a:avLst/>
          </a:prstGeom>
          <a:noFill/>
          <a:ln>
            <a:noFill/>
          </a:ln>
        </p:spPr>
      </p:pic>
      <p:pic>
        <p:nvPicPr>
          <p:cNvPr id="2990" name="Google Shape;2990;p187"/>
          <p:cNvPicPr preferRelativeResize="0"/>
          <p:nvPr/>
        </p:nvPicPr>
        <p:blipFill>
          <a:blip r:embed="rId4">
            <a:alphaModFix/>
          </a:blip>
          <a:stretch>
            <a:fillRect/>
          </a:stretch>
        </p:blipFill>
        <p:spPr>
          <a:xfrm>
            <a:off x="3943650" y="686100"/>
            <a:ext cx="5047949" cy="401837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5FBB8"/>
        </a:solidFill>
      </p:bgPr>
    </p:bg>
    <p:spTree>
      <p:nvGrpSpPr>
        <p:cNvPr id="2994" name="Shape 2994"/>
        <p:cNvGrpSpPr/>
        <p:nvPr/>
      </p:nvGrpSpPr>
      <p:grpSpPr>
        <a:xfrm>
          <a:off x="0" y="0"/>
          <a:ext cx="0" cy="0"/>
          <a:chOff x="0" y="0"/>
          <a:chExt cx="0" cy="0"/>
        </a:xfrm>
      </p:grpSpPr>
      <p:sp>
        <p:nvSpPr>
          <p:cNvPr id="2995" name="Google Shape;2995;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Spyware, Adware, and Keyloggers</a:t>
            </a:r>
            <a:endParaRPr/>
          </a:p>
        </p:txBody>
      </p:sp>
      <p:sp>
        <p:nvSpPr>
          <p:cNvPr id="2996" name="Google Shape;2996;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97" name="Google Shape;2997;p188"/>
          <p:cNvPicPr preferRelativeResize="0"/>
          <p:nvPr/>
        </p:nvPicPr>
        <p:blipFill rotWithShape="1">
          <a:blip r:embed="rId3">
            <a:alphaModFix/>
          </a:blip>
          <a:srcRect b="11793" l="0" r="9698" t="0"/>
          <a:stretch/>
        </p:blipFill>
        <p:spPr>
          <a:xfrm>
            <a:off x="4554625" y="1336050"/>
            <a:ext cx="4601674" cy="3261300"/>
          </a:xfrm>
          <a:prstGeom prst="rect">
            <a:avLst/>
          </a:prstGeom>
          <a:noFill/>
          <a:ln>
            <a:noFill/>
          </a:ln>
        </p:spPr>
      </p:pic>
      <p:sp>
        <p:nvSpPr>
          <p:cNvPr id="2998" name="Google Shape;2998;p188"/>
          <p:cNvSpPr txBox="1"/>
          <p:nvPr>
            <p:ph idx="3" type="body"/>
          </p:nvPr>
        </p:nvSpPr>
        <p:spPr>
          <a:xfrm>
            <a:off x="533400" y="760650"/>
            <a:ext cx="8610600" cy="40653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600">
                <a:solidFill>
                  <a:srgbClr val="24292E"/>
                </a:solidFill>
              </a:rPr>
              <a:t>Spyware</a:t>
            </a:r>
            <a:r>
              <a:rPr lang="en" sz="1600">
                <a:solidFill>
                  <a:srgbClr val="24292E"/>
                </a:solidFill>
              </a:rPr>
              <a:t> is a program that gains a foothold into the victim’s system, and can be installed with or without the user’s knowledge. They monitor user activity and send the information to an external source. </a:t>
            </a:r>
            <a:endParaRPr sz="1600">
              <a:solidFill>
                <a:srgbClr val="24292E"/>
              </a:solidFill>
            </a:endParaRPr>
          </a:p>
          <a:p>
            <a:pPr indent="0" lvl="0" marL="0" rtl="0" algn="l">
              <a:lnSpc>
                <a:spcPct val="115000"/>
              </a:lnSpc>
              <a:spcBef>
                <a:spcPts val="1200"/>
              </a:spcBef>
              <a:spcAft>
                <a:spcPts val="0"/>
              </a:spcAft>
              <a:buNone/>
            </a:pPr>
            <a:r>
              <a:rPr b="1" lang="en" sz="1600">
                <a:solidFill>
                  <a:srgbClr val="24292E"/>
                </a:solidFill>
              </a:rPr>
              <a:t>Keyloggers</a:t>
            </a:r>
            <a:r>
              <a:rPr lang="en" sz="1600">
                <a:solidFill>
                  <a:srgbClr val="24292E"/>
                </a:solidFill>
              </a:rPr>
              <a:t> actively attempt to steal confidential</a:t>
            </a:r>
            <a:br>
              <a:rPr lang="en" sz="1600">
                <a:solidFill>
                  <a:srgbClr val="24292E"/>
                </a:solidFill>
              </a:rPr>
            </a:br>
            <a:r>
              <a:rPr lang="en" sz="1600">
                <a:solidFill>
                  <a:srgbClr val="24292E"/>
                </a:solidFill>
              </a:rPr>
              <a:t>information by capturing the keystrokes of the </a:t>
            </a:r>
            <a:br>
              <a:rPr lang="en" sz="1600">
                <a:solidFill>
                  <a:srgbClr val="24292E"/>
                </a:solidFill>
              </a:rPr>
            </a:br>
            <a:r>
              <a:rPr lang="en" sz="1600">
                <a:solidFill>
                  <a:srgbClr val="24292E"/>
                </a:solidFill>
              </a:rPr>
              <a:t>victim. Keyloggers can be viewed as a type of </a:t>
            </a:r>
            <a:br>
              <a:rPr lang="en" sz="1600">
                <a:solidFill>
                  <a:srgbClr val="24292E"/>
                </a:solidFill>
              </a:rPr>
            </a:br>
            <a:r>
              <a:rPr lang="en" sz="1600">
                <a:solidFill>
                  <a:srgbClr val="24292E"/>
                </a:solidFill>
              </a:rPr>
              <a:t>spyware as they are hidden on the remote </a:t>
            </a:r>
            <a:br>
              <a:rPr lang="en" sz="1600">
                <a:solidFill>
                  <a:srgbClr val="24292E"/>
                </a:solidFill>
              </a:rPr>
            </a:br>
            <a:r>
              <a:rPr lang="en" sz="1600">
                <a:solidFill>
                  <a:srgbClr val="24292E"/>
                </a:solidFill>
              </a:rPr>
              <a:t>computer system and used to discreetly </a:t>
            </a:r>
            <a:br>
              <a:rPr lang="en" sz="1600">
                <a:solidFill>
                  <a:srgbClr val="24292E"/>
                </a:solidFill>
              </a:rPr>
            </a:br>
            <a:r>
              <a:rPr lang="en" sz="1600">
                <a:solidFill>
                  <a:srgbClr val="24292E"/>
                </a:solidFill>
              </a:rPr>
              <a:t>capture the victims information.</a:t>
            </a:r>
            <a:endParaRPr sz="1600">
              <a:solidFill>
                <a:srgbClr val="24292E"/>
              </a:solidFill>
            </a:endParaRPr>
          </a:p>
          <a:p>
            <a:pPr indent="0" lvl="0" marL="0" rtl="0" algn="l">
              <a:lnSpc>
                <a:spcPct val="115000"/>
              </a:lnSpc>
              <a:spcBef>
                <a:spcPts val="1200"/>
              </a:spcBef>
              <a:spcAft>
                <a:spcPts val="1200"/>
              </a:spcAft>
              <a:buNone/>
            </a:pPr>
            <a:r>
              <a:rPr b="1" lang="en" sz="1600">
                <a:solidFill>
                  <a:srgbClr val="24292E"/>
                </a:solidFill>
              </a:rPr>
              <a:t>Adware </a:t>
            </a:r>
            <a:r>
              <a:rPr lang="en" sz="1600">
                <a:solidFill>
                  <a:srgbClr val="24292E"/>
                </a:solidFill>
              </a:rPr>
              <a:t>is any type of software or browser </a:t>
            </a:r>
            <a:br>
              <a:rPr lang="en" sz="1600">
                <a:solidFill>
                  <a:srgbClr val="24292E"/>
                </a:solidFill>
              </a:rPr>
            </a:br>
            <a:r>
              <a:rPr lang="en" sz="1600">
                <a:solidFill>
                  <a:srgbClr val="24292E"/>
                </a:solidFill>
              </a:rPr>
              <a:t>plugin that displays or downloads </a:t>
            </a:r>
            <a:br>
              <a:rPr lang="en" sz="1600">
                <a:solidFill>
                  <a:srgbClr val="24292E"/>
                </a:solidFill>
              </a:rPr>
            </a:br>
            <a:r>
              <a:rPr lang="en" sz="1600">
                <a:solidFill>
                  <a:srgbClr val="24292E"/>
                </a:solidFill>
              </a:rPr>
              <a:t>advertisements via pop-ups. Some can act </a:t>
            </a:r>
            <a:br>
              <a:rPr lang="en" sz="1600">
                <a:solidFill>
                  <a:srgbClr val="24292E"/>
                </a:solidFill>
              </a:rPr>
            </a:br>
            <a:r>
              <a:rPr lang="en" sz="1600">
                <a:solidFill>
                  <a:srgbClr val="24292E"/>
                </a:solidFill>
              </a:rPr>
              <a:t>like spyware, for example, by tracking websites that a user visits.</a:t>
            </a:r>
            <a:endParaRPr sz="1600">
              <a:solidFill>
                <a:srgbClr val="24292E"/>
              </a:solidFill>
            </a:endParaRPr>
          </a:p>
        </p:txBody>
      </p:sp>
      <p:pic>
        <p:nvPicPr>
          <p:cNvPr id="2999" name="Google Shape;2999;p188"/>
          <p:cNvPicPr preferRelativeResize="0"/>
          <p:nvPr/>
        </p:nvPicPr>
        <p:blipFill rotWithShape="1">
          <a:blip r:embed="rId4">
            <a:alphaModFix amt="76000"/>
          </a:blip>
          <a:srcRect b="1765" l="0" r="0" t="1774"/>
          <a:stretch/>
        </p:blipFill>
        <p:spPr>
          <a:xfrm>
            <a:off x="522126" y="746226"/>
            <a:ext cx="406275" cy="313900"/>
          </a:xfrm>
          <a:prstGeom prst="rect">
            <a:avLst/>
          </a:prstGeom>
          <a:noFill/>
          <a:ln>
            <a:noFill/>
          </a:ln>
        </p:spPr>
      </p:pic>
      <p:pic>
        <p:nvPicPr>
          <p:cNvPr id="3000" name="Google Shape;3000;p188"/>
          <p:cNvPicPr preferRelativeResize="0"/>
          <p:nvPr/>
        </p:nvPicPr>
        <p:blipFill rotWithShape="1">
          <a:blip r:embed="rId4">
            <a:alphaModFix amt="76000"/>
          </a:blip>
          <a:srcRect b="1765" l="0" r="0" t="1774"/>
          <a:stretch/>
        </p:blipFill>
        <p:spPr>
          <a:xfrm>
            <a:off x="522126" y="1717776"/>
            <a:ext cx="406275" cy="313900"/>
          </a:xfrm>
          <a:prstGeom prst="rect">
            <a:avLst/>
          </a:prstGeom>
          <a:noFill/>
          <a:ln>
            <a:noFill/>
          </a:ln>
        </p:spPr>
      </p:pic>
      <p:pic>
        <p:nvPicPr>
          <p:cNvPr id="3001" name="Google Shape;3001;p188"/>
          <p:cNvPicPr preferRelativeResize="0"/>
          <p:nvPr/>
        </p:nvPicPr>
        <p:blipFill rotWithShape="1">
          <a:blip r:embed="rId4">
            <a:alphaModFix amt="76000"/>
          </a:blip>
          <a:srcRect b="1765" l="0" r="0" t="1774"/>
          <a:stretch/>
        </p:blipFill>
        <p:spPr>
          <a:xfrm>
            <a:off x="522126" y="3505776"/>
            <a:ext cx="406275" cy="313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3005" name="Shape 3005"/>
        <p:cNvGrpSpPr/>
        <p:nvPr/>
      </p:nvGrpSpPr>
      <p:grpSpPr>
        <a:xfrm>
          <a:off x="0" y="0"/>
          <a:ext cx="0" cy="0"/>
          <a:chOff x="0" y="0"/>
          <a:chExt cx="0" cy="0"/>
        </a:xfrm>
      </p:grpSpPr>
      <p:sp>
        <p:nvSpPr>
          <p:cNvPr id="3006" name="Google Shape;3006;p189"/>
          <p:cNvSpPr/>
          <p:nvPr/>
        </p:nvSpPr>
        <p:spPr>
          <a:xfrm rot="-2209042">
            <a:off x="6144324" y="1352000"/>
            <a:ext cx="4253702" cy="4062362"/>
          </a:xfrm>
          <a:prstGeom prst="rect">
            <a:avLst/>
          </a:prstGeom>
          <a:solidFill>
            <a:srgbClr val="38761D">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Backdoors</a:t>
            </a:r>
            <a:endParaRPr/>
          </a:p>
        </p:txBody>
      </p:sp>
      <p:sp>
        <p:nvSpPr>
          <p:cNvPr id="3008" name="Google Shape;3008;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09" name="Google Shape;3009;p189"/>
          <p:cNvSpPr txBox="1"/>
          <p:nvPr>
            <p:ph idx="3" type="body"/>
          </p:nvPr>
        </p:nvSpPr>
        <p:spPr>
          <a:xfrm>
            <a:off x="533400" y="760650"/>
            <a:ext cx="9144000" cy="12813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b="1" lang="en" sz="1600">
                <a:solidFill>
                  <a:srgbClr val="24292E"/>
                </a:solidFill>
              </a:rPr>
              <a:t>Backdoors</a:t>
            </a:r>
            <a:r>
              <a:rPr lang="en" sz="1600">
                <a:solidFill>
                  <a:srgbClr val="24292E"/>
                </a:solidFill>
              </a:rPr>
              <a:t> are remote access methods that are</a:t>
            </a:r>
            <a:br>
              <a:rPr lang="en" sz="1600">
                <a:solidFill>
                  <a:srgbClr val="24292E"/>
                </a:solidFill>
              </a:rPr>
            </a:br>
            <a:r>
              <a:rPr lang="en" sz="1600">
                <a:solidFill>
                  <a:srgbClr val="24292E"/>
                </a:solidFill>
              </a:rPr>
              <a:t>installed without the user knowing. </a:t>
            </a:r>
            <a:endParaRPr sz="1600">
              <a:solidFill>
                <a:srgbClr val="24292E"/>
              </a:solidFill>
            </a:endParaRPr>
          </a:p>
          <a:p>
            <a:pPr indent="-193040" lvl="0" marL="320040" rtl="0" algn="l">
              <a:lnSpc>
                <a:spcPct val="115000"/>
              </a:lnSpc>
              <a:spcBef>
                <a:spcPts val="400"/>
              </a:spcBef>
              <a:spcAft>
                <a:spcPts val="0"/>
              </a:spcAft>
              <a:buClr>
                <a:srgbClr val="24292E"/>
              </a:buClr>
              <a:buSzPts val="1600"/>
              <a:buChar char="●"/>
            </a:pPr>
            <a:r>
              <a:rPr lang="en" sz="1600">
                <a:solidFill>
                  <a:srgbClr val="24292E"/>
                </a:solidFill>
              </a:rPr>
              <a:t>These installations can occur if the user has</a:t>
            </a:r>
            <a:br>
              <a:rPr lang="en" sz="1600">
                <a:solidFill>
                  <a:srgbClr val="24292E"/>
                </a:solidFill>
              </a:rPr>
            </a:br>
            <a:r>
              <a:rPr lang="en" sz="1600">
                <a:solidFill>
                  <a:srgbClr val="24292E"/>
                </a:solidFill>
              </a:rPr>
              <a:t>unknowingly installed malware, such as a Trojan.</a:t>
            </a:r>
            <a:endParaRPr sz="1300">
              <a:solidFill>
                <a:srgbClr val="24292E"/>
              </a:solidFill>
              <a:latin typeface="Arial"/>
              <a:ea typeface="Arial"/>
              <a:cs typeface="Arial"/>
              <a:sym typeface="Arial"/>
            </a:endParaRPr>
          </a:p>
          <a:p>
            <a:pPr indent="0" lvl="0" marL="0" rtl="0" algn="l">
              <a:lnSpc>
                <a:spcPct val="115000"/>
              </a:lnSpc>
              <a:spcBef>
                <a:spcPts val="1200"/>
              </a:spcBef>
              <a:spcAft>
                <a:spcPts val="0"/>
              </a:spcAft>
              <a:buNone/>
            </a:pPr>
            <a:r>
              <a:t/>
            </a:r>
            <a:endParaRPr b="1">
              <a:solidFill>
                <a:srgbClr val="24292E"/>
              </a:solidFill>
            </a:endParaRPr>
          </a:p>
          <a:p>
            <a:pPr indent="0" lvl="0" marL="457200" rtl="0" algn="l">
              <a:lnSpc>
                <a:spcPct val="115000"/>
              </a:lnSpc>
              <a:spcBef>
                <a:spcPts val="1200"/>
              </a:spcBef>
              <a:spcAft>
                <a:spcPts val="0"/>
              </a:spcAft>
              <a:buNone/>
            </a:pPr>
            <a:r>
              <a:t/>
            </a:r>
            <a:endParaRPr sz="1600">
              <a:solidFill>
                <a:srgbClr val="24292E"/>
              </a:solidFill>
            </a:endParaRPr>
          </a:p>
          <a:p>
            <a:pPr indent="0" lvl="0" marL="13716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914400" rtl="0" algn="l">
              <a:lnSpc>
                <a:spcPct val="150000"/>
              </a:lnSpc>
              <a:spcBef>
                <a:spcPts val="1200"/>
              </a:spcBef>
              <a:spcAft>
                <a:spcPts val="1200"/>
              </a:spcAft>
              <a:buNone/>
            </a:pPr>
            <a:r>
              <a:t/>
            </a:r>
            <a:endParaRPr sz="1600">
              <a:solidFill>
                <a:srgbClr val="24292E"/>
              </a:solidFill>
            </a:endParaRPr>
          </a:p>
        </p:txBody>
      </p:sp>
      <p:pic>
        <p:nvPicPr>
          <p:cNvPr id="3010" name="Google Shape;3010;p189"/>
          <p:cNvPicPr preferRelativeResize="0"/>
          <p:nvPr/>
        </p:nvPicPr>
        <p:blipFill rotWithShape="1">
          <a:blip r:embed="rId3">
            <a:alphaModFix amt="58000"/>
          </a:blip>
          <a:srcRect b="1765" l="0" r="0" t="1774"/>
          <a:stretch/>
        </p:blipFill>
        <p:spPr>
          <a:xfrm>
            <a:off x="522126" y="746226"/>
            <a:ext cx="406275" cy="313900"/>
          </a:xfrm>
          <a:prstGeom prst="rect">
            <a:avLst/>
          </a:prstGeom>
          <a:noFill/>
          <a:ln>
            <a:noFill/>
          </a:ln>
        </p:spPr>
      </p:pic>
      <p:pic>
        <p:nvPicPr>
          <p:cNvPr id="3011" name="Google Shape;3011;p189"/>
          <p:cNvPicPr preferRelativeResize="0"/>
          <p:nvPr/>
        </p:nvPicPr>
        <p:blipFill>
          <a:blip r:embed="rId4">
            <a:alphaModFix/>
          </a:blip>
          <a:stretch>
            <a:fillRect/>
          </a:stretch>
        </p:blipFill>
        <p:spPr>
          <a:xfrm>
            <a:off x="5273050" y="262000"/>
            <a:ext cx="4149394" cy="3010738"/>
          </a:xfrm>
          <a:prstGeom prst="rect">
            <a:avLst/>
          </a:prstGeom>
          <a:noFill/>
          <a:ln>
            <a:noFill/>
          </a:ln>
        </p:spPr>
      </p:pic>
      <p:sp>
        <p:nvSpPr>
          <p:cNvPr id="3012" name="Google Shape;3012;p189"/>
          <p:cNvSpPr txBox="1"/>
          <p:nvPr>
            <p:ph idx="3" type="body"/>
          </p:nvPr>
        </p:nvSpPr>
        <p:spPr>
          <a:xfrm>
            <a:off x="533400" y="2091450"/>
            <a:ext cx="9144000" cy="1607100"/>
          </a:xfrm>
          <a:prstGeom prst="rect">
            <a:avLst/>
          </a:prstGeom>
        </p:spPr>
        <p:txBody>
          <a:bodyPr anchorCtr="0" anchor="t" bIns="91425" lIns="0"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 sz="1600">
                <a:solidFill>
                  <a:srgbClr val="24292E"/>
                </a:solidFill>
              </a:rPr>
              <a:t>Backdoors can also be created in different ways:</a:t>
            </a:r>
            <a:endParaRPr sz="1600">
              <a:solidFill>
                <a:srgbClr val="24292E"/>
              </a:solidFill>
            </a:endParaRPr>
          </a:p>
          <a:p>
            <a:pPr indent="0" lvl="0" marL="457200" rtl="0" algn="l">
              <a:lnSpc>
                <a:spcPct val="114000"/>
              </a:lnSpc>
              <a:spcBef>
                <a:spcPts val="400"/>
              </a:spcBef>
              <a:spcAft>
                <a:spcPts val="0"/>
              </a:spcAft>
              <a:buNone/>
            </a:pPr>
            <a:r>
              <a:rPr lang="en" sz="1600">
                <a:solidFill>
                  <a:srgbClr val="24292E"/>
                </a:solidFill>
              </a:rPr>
              <a:t>Programers create backdoors in software </a:t>
            </a:r>
            <a:br>
              <a:rPr lang="en" sz="1600">
                <a:solidFill>
                  <a:srgbClr val="24292E"/>
                </a:solidFill>
              </a:rPr>
            </a:br>
            <a:r>
              <a:rPr lang="en" sz="1600">
                <a:solidFill>
                  <a:srgbClr val="24292E"/>
                </a:solidFill>
              </a:rPr>
              <a:t>application for testing and development, but </a:t>
            </a:r>
            <a:br>
              <a:rPr lang="en" sz="1600">
                <a:solidFill>
                  <a:srgbClr val="24292E"/>
                </a:solidFill>
              </a:rPr>
            </a:br>
            <a:r>
              <a:rPr lang="en" sz="1600">
                <a:solidFill>
                  <a:srgbClr val="24292E"/>
                </a:solidFill>
              </a:rPr>
              <a:t>then do not removed them when the</a:t>
            </a:r>
            <a:br>
              <a:rPr lang="en" sz="1600">
                <a:solidFill>
                  <a:srgbClr val="24292E"/>
                </a:solidFill>
              </a:rPr>
            </a:br>
            <a:r>
              <a:rPr lang="en" sz="1600">
                <a:solidFill>
                  <a:srgbClr val="24292E"/>
                </a:solidFill>
              </a:rPr>
              <a:t>application is deployed.</a:t>
            </a:r>
            <a:endParaRPr sz="700">
              <a:solidFill>
                <a:srgbClr val="24292E"/>
              </a:solidFill>
            </a:endParaRPr>
          </a:p>
          <a:p>
            <a:pPr indent="0" lvl="0" marL="457200" rtl="0" algn="l">
              <a:lnSpc>
                <a:spcPct val="114000"/>
              </a:lnSpc>
              <a:spcBef>
                <a:spcPts val="800"/>
              </a:spcBef>
              <a:spcAft>
                <a:spcPts val="0"/>
              </a:spcAft>
              <a:buNone/>
            </a:pPr>
            <a:r>
              <a:rPr lang="en" sz="1600">
                <a:solidFill>
                  <a:srgbClr val="24292E"/>
                </a:solidFill>
              </a:rPr>
              <a:t>Some software or hardware misconfigurations can</a:t>
            </a:r>
            <a:br>
              <a:rPr lang="en" sz="1600">
                <a:solidFill>
                  <a:srgbClr val="24292E"/>
                </a:solidFill>
              </a:rPr>
            </a:br>
            <a:r>
              <a:rPr lang="en" sz="1600">
                <a:solidFill>
                  <a:srgbClr val="24292E"/>
                </a:solidFill>
              </a:rPr>
              <a:t>give unauthorized users access.</a:t>
            </a:r>
            <a:endParaRPr sz="1600">
              <a:solidFill>
                <a:srgbClr val="24292E"/>
              </a:solidFill>
            </a:endParaRPr>
          </a:p>
          <a:p>
            <a:pPr indent="-193040" lvl="0" marL="777240" rtl="0" algn="l">
              <a:lnSpc>
                <a:spcPct val="115000"/>
              </a:lnSpc>
              <a:spcBef>
                <a:spcPts val="600"/>
              </a:spcBef>
              <a:spcAft>
                <a:spcPts val="0"/>
              </a:spcAft>
              <a:buClr>
                <a:srgbClr val="24292E"/>
              </a:buClr>
              <a:buSzPts val="1600"/>
              <a:buChar char="●"/>
            </a:pPr>
            <a:r>
              <a:rPr b="1" lang="en" sz="1600">
                <a:solidFill>
                  <a:srgbClr val="24292E"/>
                </a:solidFill>
              </a:rPr>
              <a:t>For example</a:t>
            </a:r>
            <a:r>
              <a:rPr lang="en" sz="1600">
                <a:solidFill>
                  <a:srgbClr val="24292E"/>
                </a:solidFill>
              </a:rPr>
              <a:t>: a router can be left configured with the</a:t>
            </a:r>
            <a:br>
              <a:rPr lang="en" sz="1600">
                <a:solidFill>
                  <a:srgbClr val="24292E"/>
                </a:solidFill>
              </a:rPr>
            </a:br>
            <a:r>
              <a:rPr lang="en" sz="1600">
                <a:solidFill>
                  <a:srgbClr val="24292E"/>
                </a:solidFill>
              </a:rPr>
              <a:t>default administrative password. </a:t>
            </a:r>
            <a:endParaRPr b="1" sz="1600">
              <a:solidFill>
                <a:srgbClr val="24292E"/>
              </a:solidFill>
            </a:endParaRPr>
          </a:p>
        </p:txBody>
      </p:sp>
      <p:pic>
        <p:nvPicPr>
          <p:cNvPr id="3013" name="Google Shape;3013;p189"/>
          <p:cNvPicPr preferRelativeResize="0"/>
          <p:nvPr/>
        </p:nvPicPr>
        <p:blipFill rotWithShape="1">
          <a:blip r:embed="rId3">
            <a:alphaModFix amt="58000"/>
          </a:blip>
          <a:srcRect b="1765" l="0" r="0" t="1774"/>
          <a:stretch/>
        </p:blipFill>
        <p:spPr>
          <a:xfrm>
            <a:off x="522126" y="3691676"/>
            <a:ext cx="406275" cy="313900"/>
          </a:xfrm>
          <a:prstGeom prst="rect">
            <a:avLst/>
          </a:prstGeom>
          <a:noFill/>
          <a:ln>
            <a:noFill/>
          </a:ln>
        </p:spPr>
      </p:pic>
      <p:pic>
        <p:nvPicPr>
          <p:cNvPr id="3014" name="Google Shape;3014;p189"/>
          <p:cNvPicPr preferRelativeResize="0"/>
          <p:nvPr/>
        </p:nvPicPr>
        <p:blipFill rotWithShape="1">
          <a:blip r:embed="rId3">
            <a:alphaModFix amt="58000"/>
          </a:blip>
          <a:srcRect b="1765" l="0" r="0" t="1774"/>
          <a:stretch/>
        </p:blipFill>
        <p:spPr>
          <a:xfrm>
            <a:off x="522126" y="2477401"/>
            <a:ext cx="406275" cy="3139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5E8F4"/>
        </a:solidFill>
      </p:bgPr>
    </p:bg>
    <p:spTree>
      <p:nvGrpSpPr>
        <p:cNvPr id="3018" name="Shape 3018"/>
        <p:cNvGrpSpPr/>
        <p:nvPr/>
      </p:nvGrpSpPr>
      <p:grpSpPr>
        <a:xfrm>
          <a:off x="0" y="0"/>
          <a:ext cx="0" cy="0"/>
          <a:chOff x="0" y="0"/>
          <a:chExt cx="0" cy="0"/>
        </a:xfrm>
      </p:grpSpPr>
      <p:sp>
        <p:nvSpPr>
          <p:cNvPr id="3019" name="Google Shape;3019;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Rootkits</a:t>
            </a:r>
            <a:endParaRPr/>
          </a:p>
        </p:txBody>
      </p:sp>
      <p:sp>
        <p:nvSpPr>
          <p:cNvPr id="3020" name="Google Shape;3020;p1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Some Trojans can often appear as a running service. These service names are typically configured to appear similar to real services in order to evade detection.</a:t>
            </a:r>
            <a:endParaRPr/>
          </a:p>
        </p:txBody>
      </p:sp>
      <p:sp>
        <p:nvSpPr>
          <p:cNvPr id="3021" name="Google Shape;3021;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22" name="Google Shape;3022;p190"/>
          <p:cNvSpPr txBox="1"/>
          <p:nvPr>
            <p:ph idx="3" type="body"/>
          </p:nvPr>
        </p:nvSpPr>
        <p:spPr>
          <a:xfrm>
            <a:off x="533575" y="1616500"/>
            <a:ext cx="8622600" cy="3078600"/>
          </a:xfrm>
          <a:prstGeom prst="rect">
            <a:avLst/>
          </a:prstGeom>
        </p:spPr>
        <p:txBody>
          <a:bodyPr anchorCtr="0" anchor="t" bIns="914400" lIns="457200" spcFirstLastPara="1" rIns="457200" wrap="square" tIns="0">
            <a:noAutofit/>
          </a:bodyPr>
          <a:lstStyle/>
          <a:p>
            <a:pPr indent="0" lvl="0" marL="0" rtl="0" algn="l">
              <a:lnSpc>
                <a:spcPct val="113000"/>
              </a:lnSpc>
              <a:spcBef>
                <a:spcPts val="0"/>
              </a:spcBef>
              <a:spcAft>
                <a:spcPts val="0"/>
              </a:spcAft>
              <a:buClr>
                <a:schemeClr val="dk1"/>
              </a:buClr>
              <a:buSzPts val="1100"/>
              <a:buFont typeface="Arial"/>
              <a:buNone/>
            </a:pPr>
            <a:r>
              <a:rPr b="1" lang="en" sz="1600"/>
              <a:t>Rootkits</a:t>
            </a:r>
            <a:r>
              <a:rPr lang="en" sz="1600"/>
              <a:t> are a type of backdoor that is more difficult to detect and remove. They can remain undetected by:</a:t>
            </a:r>
            <a:endParaRPr sz="1600"/>
          </a:p>
          <a:p>
            <a:pPr indent="-193040" lvl="0" marL="320040" rtl="0" algn="l">
              <a:lnSpc>
                <a:spcPct val="113000"/>
              </a:lnSpc>
              <a:spcBef>
                <a:spcPts val="400"/>
              </a:spcBef>
              <a:spcAft>
                <a:spcPts val="0"/>
              </a:spcAft>
              <a:buClr>
                <a:srgbClr val="000000"/>
              </a:buClr>
              <a:buSzPts val="1600"/>
              <a:buFont typeface="Roboto"/>
              <a:buChar char="●"/>
            </a:pPr>
            <a:r>
              <a:rPr lang="en" sz="1600"/>
              <a:t>Changing core system files and programming interfaces. Therefore, the local shell processes can’t show their presence if run from an infected machine.</a:t>
            </a:r>
            <a:endParaRPr sz="1600"/>
          </a:p>
          <a:p>
            <a:pPr indent="-193040" lvl="0" marL="320040" rtl="0" algn="l">
              <a:lnSpc>
                <a:spcPct val="114000"/>
              </a:lnSpc>
              <a:spcBef>
                <a:spcPts val="400"/>
              </a:spcBef>
              <a:spcAft>
                <a:spcPts val="0"/>
              </a:spcAft>
              <a:buClr>
                <a:srgbClr val="000000"/>
              </a:buClr>
              <a:buSzPts val="1600"/>
              <a:buFont typeface="Roboto"/>
              <a:buChar char="●"/>
            </a:pPr>
            <a:r>
              <a:rPr lang="en" sz="1600"/>
              <a:t>Using tools that clean system logs.</a:t>
            </a:r>
            <a:endParaRPr sz="1600"/>
          </a:p>
          <a:p>
            <a:pPr indent="0" lvl="0" marL="0" rtl="0" algn="l">
              <a:lnSpc>
                <a:spcPct val="114000"/>
              </a:lnSpc>
              <a:spcBef>
                <a:spcPts val="800"/>
              </a:spcBef>
              <a:spcAft>
                <a:spcPts val="0"/>
              </a:spcAft>
              <a:buClr>
                <a:schemeClr val="dk1"/>
              </a:buClr>
              <a:buSzPts val="1100"/>
              <a:buFont typeface="Arial"/>
              <a:buNone/>
            </a:pPr>
            <a:r>
              <a:rPr lang="en" sz="1600"/>
              <a:t>They are installing into the kernel of an operating system, which means that they can infect a machine through a corrupted device driver or kernel patch.</a:t>
            </a:r>
            <a:endParaRPr sz="1600"/>
          </a:p>
          <a:p>
            <a:pPr indent="0" lvl="0" marL="0" rtl="0" algn="l">
              <a:lnSpc>
                <a:spcPct val="114000"/>
              </a:lnSpc>
              <a:spcBef>
                <a:spcPts val="800"/>
              </a:spcBef>
              <a:spcAft>
                <a:spcPts val="0"/>
              </a:spcAft>
              <a:buClr>
                <a:schemeClr val="dk1"/>
              </a:buClr>
              <a:buSzPts val="1100"/>
              <a:buFont typeface="Arial"/>
              <a:buNone/>
            </a:pPr>
            <a:r>
              <a:rPr lang="en" sz="1600"/>
              <a:t>While less effective, some rootkits can operate in user mode, meaning that they can replace key utilities or less privileged drivers.</a:t>
            </a:r>
            <a:endParaRPr sz="1600"/>
          </a:p>
          <a:p>
            <a:pPr indent="0" lvl="0" marL="0" rtl="0" algn="l">
              <a:spcBef>
                <a:spcPts val="800"/>
              </a:spcBef>
              <a:spcAft>
                <a:spcPts val="800"/>
              </a:spcAft>
              <a:buNone/>
            </a:pPr>
            <a:r>
              <a:t/>
            </a:r>
            <a:endParaRPr/>
          </a:p>
        </p:txBody>
      </p:sp>
      <p:pic>
        <p:nvPicPr>
          <p:cNvPr id="3023" name="Google Shape;3023;p190"/>
          <p:cNvPicPr preferRelativeResize="0"/>
          <p:nvPr/>
        </p:nvPicPr>
        <p:blipFill rotWithShape="1">
          <a:blip r:embed="rId3">
            <a:alphaModFix amt="58000"/>
          </a:blip>
          <a:srcRect b="1765" l="0" r="0" t="1774"/>
          <a:stretch/>
        </p:blipFill>
        <p:spPr>
          <a:xfrm>
            <a:off x="522126" y="1584426"/>
            <a:ext cx="406275" cy="313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5C7BF"/>
        </a:solidFill>
      </p:bgPr>
    </p:bg>
    <p:spTree>
      <p:nvGrpSpPr>
        <p:cNvPr id="3027" name="Shape 3027"/>
        <p:cNvGrpSpPr/>
        <p:nvPr/>
      </p:nvGrpSpPr>
      <p:grpSpPr>
        <a:xfrm>
          <a:off x="0" y="0"/>
          <a:ext cx="0" cy="0"/>
          <a:chOff x="0" y="0"/>
          <a:chExt cx="0" cy="0"/>
        </a:xfrm>
      </p:grpSpPr>
      <p:sp>
        <p:nvSpPr>
          <p:cNvPr id="3028" name="Google Shape;3028;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Vulnerabilities, Exploits, and Risks</a:t>
            </a:r>
            <a:endParaRPr/>
          </a:p>
        </p:txBody>
      </p:sp>
      <p:sp>
        <p:nvSpPr>
          <p:cNvPr id="3029" name="Google Shape;3029;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30" name="Google Shape;3030;p191"/>
          <p:cNvSpPr txBox="1"/>
          <p:nvPr>
            <p:ph idx="1" type="subTitle"/>
          </p:nvPr>
        </p:nvSpPr>
        <p:spPr>
          <a:xfrm>
            <a:off x="533400" y="675975"/>
            <a:ext cx="8806800" cy="40086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b="1" lang="en" sz="1600">
                <a:solidFill>
                  <a:srgbClr val="24292E"/>
                </a:solidFill>
              </a:rPr>
              <a:t>Vulnerabilities </a:t>
            </a:r>
            <a:r>
              <a:rPr lang="en" sz="1600">
                <a:solidFill>
                  <a:srgbClr val="24292E"/>
                </a:solidFill>
              </a:rPr>
              <a:t>are weaknesses that can be exploited by an attacker.</a:t>
            </a:r>
            <a:endParaRPr sz="1600">
              <a:solidFill>
                <a:srgbClr val="24292E"/>
              </a:solidFill>
            </a:endParaRPr>
          </a:p>
          <a:p>
            <a:pPr indent="-193040" lvl="0" marL="320040" rtl="0" algn="l">
              <a:lnSpc>
                <a:spcPct val="115000"/>
              </a:lnSpc>
              <a:spcBef>
                <a:spcPts val="400"/>
              </a:spcBef>
              <a:spcAft>
                <a:spcPts val="0"/>
              </a:spcAft>
              <a:buClr>
                <a:srgbClr val="24292E"/>
              </a:buClr>
              <a:buSzPts val="1600"/>
              <a:buFont typeface="Roboto"/>
              <a:buChar char="●"/>
            </a:pPr>
            <a:r>
              <a:rPr lang="en" sz="1600">
                <a:solidFill>
                  <a:srgbClr val="24292E"/>
                </a:solidFill>
              </a:rPr>
              <a:t>One broad category of vulnerabilities are zero-day vulnerabilities which occur when software or hardware that is released is not 100% secure. </a:t>
            </a:r>
            <a:endParaRPr sz="1600">
              <a:solidFill>
                <a:srgbClr val="24292E"/>
              </a:solidFill>
            </a:endParaRPr>
          </a:p>
          <a:p>
            <a:pPr indent="0" lvl="0" marL="0" rtl="0" algn="l">
              <a:lnSpc>
                <a:spcPct val="115000"/>
              </a:lnSpc>
              <a:spcBef>
                <a:spcPts val="1200"/>
              </a:spcBef>
              <a:spcAft>
                <a:spcPts val="0"/>
              </a:spcAft>
              <a:buNone/>
            </a:pPr>
            <a:r>
              <a:rPr b="1" lang="en" sz="1600">
                <a:solidFill>
                  <a:srgbClr val="24292E"/>
                </a:solidFill>
              </a:rPr>
              <a:t>Exploits</a:t>
            </a:r>
            <a:r>
              <a:rPr lang="en" sz="1600">
                <a:solidFill>
                  <a:srgbClr val="24292E"/>
                </a:solidFill>
              </a:rPr>
              <a:t> are the way actors attack computer systems. They can be malware or scripts that disrupt the normal flow of the computer.</a:t>
            </a:r>
            <a:endParaRPr sz="1600">
              <a:solidFill>
                <a:srgbClr val="24292E"/>
              </a:solidFill>
            </a:endParaRPr>
          </a:p>
          <a:p>
            <a:pPr indent="0" lvl="0" marL="0" rtl="0" algn="l">
              <a:lnSpc>
                <a:spcPct val="114000"/>
              </a:lnSpc>
              <a:spcBef>
                <a:spcPts val="1200"/>
              </a:spcBef>
              <a:spcAft>
                <a:spcPts val="0"/>
              </a:spcAft>
              <a:buNone/>
            </a:pPr>
            <a:r>
              <a:rPr b="1" lang="en" sz="1600">
                <a:solidFill>
                  <a:srgbClr val="24292E"/>
                </a:solidFill>
              </a:rPr>
              <a:t>Risks </a:t>
            </a:r>
            <a:r>
              <a:rPr lang="en" sz="1600">
                <a:solidFill>
                  <a:srgbClr val="24292E"/>
                </a:solidFill>
              </a:rPr>
              <a:t>can include known kept vulnerabilities.</a:t>
            </a:r>
            <a:endParaRPr sz="1600">
              <a:solidFill>
                <a:srgbClr val="24292E"/>
              </a:solidFill>
            </a:endParaRPr>
          </a:p>
          <a:p>
            <a:pPr indent="-193040" lvl="0" marL="320040" rtl="0" algn="l">
              <a:lnSpc>
                <a:spcPct val="114000"/>
              </a:lnSpc>
              <a:spcBef>
                <a:spcPts val="400"/>
              </a:spcBef>
              <a:spcAft>
                <a:spcPts val="0"/>
              </a:spcAft>
              <a:buClr>
                <a:srgbClr val="24292E"/>
              </a:buClr>
              <a:buSzPts val="1600"/>
              <a:buFont typeface="Roboto"/>
              <a:buChar char="●"/>
            </a:pPr>
            <a:r>
              <a:rPr lang="en" sz="1600">
                <a:solidFill>
                  <a:srgbClr val="24292E"/>
                </a:solidFill>
              </a:rPr>
              <a:t>The reason why these vulnerabilities are kept, are because it would either cost the business too much to protect against or the business would not be able to operate without this risk.</a:t>
            </a:r>
            <a:endParaRPr sz="1600">
              <a:solidFill>
                <a:srgbClr val="24292E"/>
              </a:solidFill>
            </a:endParaRPr>
          </a:p>
          <a:p>
            <a:pPr indent="-193040" lvl="0" marL="320040" rtl="0" algn="l">
              <a:lnSpc>
                <a:spcPct val="114000"/>
              </a:lnSpc>
              <a:spcBef>
                <a:spcPts val="400"/>
              </a:spcBef>
              <a:spcAft>
                <a:spcPts val="0"/>
              </a:spcAft>
              <a:buClr>
                <a:srgbClr val="24292E"/>
              </a:buClr>
              <a:buSzPts val="1600"/>
              <a:buFont typeface="Roboto"/>
              <a:buChar char="●"/>
            </a:pPr>
            <a:r>
              <a:rPr lang="en" sz="1600">
                <a:solidFill>
                  <a:srgbClr val="24292E"/>
                </a:solidFill>
              </a:rPr>
              <a:t>There are ways to reduce risks, but it is never possible to 100 percent fully remove all risks in an organization.</a:t>
            </a:r>
            <a:endParaRPr sz="1600">
              <a:solidFill>
                <a:srgbClr val="24292E"/>
              </a:solidFill>
            </a:endParaRPr>
          </a:p>
          <a:p>
            <a:pPr indent="-193040" lvl="0" marL="320040" rtl="0" algn="l">
              <a:lnSpc>
                <a:spcPct val="114000"/>
              </a:lnSpc>
              <a:spcBef>
                <a:spcPts val="400"/>
              </a:spcBef>
              <a:spcAft>
                <a:spcPts val="0"/>
              </a:spcAft>
              <a:buClr>
                <a:srgbClr val="24292E"/>
              </a:buClr>
              <a:buSzPts val="1600"/>
              <a:buChar char="●"/>
            </a:pPr>
            <a:r>
              <a:rPr lang="en" sz="1600">
                <a:solidFill>
                  <a:srgbClr val="24292E"/>
                </a:solidFill>
              </a:rPr>
              <a:t>Organizations have a formula to calculate risks which is Risk = Likelihood × Impact.</a:t>
            </a:r>
            <a:endParaRPr sz="1600">
              <a:solidFill>
                <a:srgbClr val="24292E"/>
              </a:solidFill>
            </a:endParaRPr>
          </a:p>
          <a:p>
            <a:pPr indent="0" lvl="0" marL="0" rtl="0" algn="l">
              <a:spcBef>
                <a:spcPts val="400"/>
              </a:spcBef>
              <a:spcAft>
                <a:spcPts val="0"/>
              </a:spcAft>
              <a:buNone/>
            </a:pPr>
            <a:r>
              <a:t/>
            </a:r>
            <a:endParaRPr sz="1600"/>
          </a:p>
        </p:txBody>
      </p:sp>
      <p:pic>
        <p:nvPicPr>
          <p:cNvPr id="3031" name="Google Shape;3031;p191"/>
          <p:cNvPicPr preferRelativeResize="0"/>
          <p:nvPr/>
        </p:nvPicPr>
        <p:blipFill rotWithShape="1">
          <a:blip r:embed="rId3">
            <a:alphaModFix amt="58000"/>
          </a:blip>
          <a:srcRect b="1765" l="0" r="0" t="1774"/>
          <a:stretch/>
        </p:blipFill>
        <p:spPr>
          <a:xfrm>
            <a:off x="522126" y="746226"/>
            <a:ext cx="406275" cy="313900"/>
          </a:xfrm>
          <a:prstGeom prst="rect">
            <a:avLst/>
          </a:prstGeom>
          <a:noFill/>
          <a:ln>
            <a:noFill/>
          </a:ln>
        </p:spPr>
      </p:pic>
      <p:pic>
        <p:nvPicPr>
          <p:cNvPr id="3032" name="Google Shape;3032;p191"/>
          <p:cNvPicPr preferRelativeResize="0"/>
          <p:nvPr/>
        </p:nvPicPr>
        <p:blipFill rotWithShape="1">
          <a:blip r:embed="rId3">
            <a:alphaModFix amt="58000"/>
          </a:blip>
          <a:srcRect b="1765" l="0" r="0" t="1774"/>
          <a:stretch/>
        </p:blipFill>
        <p:spPr>
          <a:xfrm>
            <a:off x="522126" y="1788801"/>
            <a:ext cx="406275" cy="313900"/>
          </a:xfrm>
          <a:prstGeom prst="rect">
            <a:avLst/>
          </a:prstGeom>
          <a:noFill/>
          <a:ln>
            <a:noFill/>
          </a:ln>
        </p:spPr>
      </p:pic>
      <p:pic>
        <p:nvPicPr>
          <p:cNvPr id="3033" name="Google Shape;3033;p191"/>
          <p:cNvPicPr preferRelativeResize="0"/>
          <p:nvPr/>
        </p:nvPicPr>
        <p:blipFill rotWithShape="1">
          <a:blip r:embed="rId3">
            <a:alphaModFix amt="58000"/>
          </a:blip>
          <a:srcRect b="1765" l="0" r="0" t="1774"/>
          <a:stretch/>
        </p:blipFill>
        <p:spPr>
          <a:xfrm>
            <a:off x="522126" y="2523326"/>
            <a:ext cx="406275" cy="3139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7" name="Shape 3037"/>
        <p:cNvGrpSpPr/>
        <p:nvPr/>
      </p:nvGrpSpPr>
      <p:grpSpPr>
        <a:xfrm>
          <a:off x="0" y="0"/>
          <a:ext cx="0" cy="0"/>
          <a:chOff x="0" y="0"/>
          <a:chExt cx="0" cy="0"/>
        </a:xfrm>
      </p:grpSpPr>
      <p:sp>
        <p:nvSpPr>
          <p:cNvPr id="3038" name="Google Shape;3038;p19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3039" name="Google Shape;3039;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40" name="Google Shape;3040;p192"/>
          <p:cNvSpPr txBox="1"/>
          <p:nvPr>
            <p:ph idx="2" type="title"/>
          </p:nvPr>
        </p:nvSpPr>
        <p:spPr>
          <a:xfrm>
            <a:off x="273900" y="1042875"/>
            <a:ext cx="88701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latin typeface="Roboto Medium"/>
                <a:ea typeface="Roboto Medium"/>
                <a:cs typeface="Roboto Medium"/>
                <a:sym typeface="Roboto Medium"/>
              </a:rPr>
              <a:t>:</a:t>
            </a:r>
            <a:r>
              <a:rPr lang="en"/>
              <a:t> </a:t>
            </a:r>
            <a:r>
              <a:rPr lang="en" sz="2200">
                <a:latin typeface="Roboto Light"/>
                <a:ea typeface="Roboto Light"/>
                <a:cs typeface="Roboto Light"/>
                <a:sym typeface="Roboto Light"/>
              </a:rPr>
              <a:t>Indicators of Compromise Questions</a:t>
            </a:r>
            <a:r>
              <a:rPr lang="en"/>
              <a:t> </a:t>
            </a:r>
            <a:endParaRPr/>
          </a:p>
          <a:p>
            <a:pPr indent="0" lvl="0" marL="0" rtl="0" algn="l">
              <a:spcBef>
                <a:spcPts val="800"/>
              </a:spcBef>
              <a:spcAft>
                <a:spcPts val="0"/>
              </a:spcAft>
              <a:buNone/>
            </a:pPr>
            <a:r>
              <a:rPr lang="en" sz="2000">
                <a:latin typeface="Roboto Light"/>
                <a:ea typeface="Roboto Light"/>
                <a:cs typeface="Roboto Light"/>
                <a:sym typeface="Roboto Light"/>
              </a:rPr>
              <a:t>In this activity, you will work through </a:t>
            </a:r>
            <a:br>
              <a:rPr lang="en" sz="2000">
                <a:latin typeface="Roboto Light"/>
                <a:ea typeface="Roboto Light"/>
                <a:cs typeface="Roboto Light"/>
                <a:sym typeface="Roboto Light"/>
              </a:rPr>
            </a:br>
            <a:r>
              <a:rPr lang="en" sz="2000">
                <a:latin typeface="Roboto Light"/>
                <a:ea typeface="Roboto Light"/>
                <a:cs typeface="Roboto Light"/>
                <a:sym typeface="Roboto Light"/>
              </a:rPr>
              <a:t>Module 1.1 of the CertMaster Practice.</a:t>
            </a:r>
            <a:endParaRPr sz="2000">
              <a:latin typeface="Roboto Light"/>
              <a:ea typeface="Roboto Light"/>
              <a:cs typeface="Roboto Light"/>
              <a:sym typeface="Roboto Light"/>
            </a:endParaRPr>
          </a:p>
          <a:p>
            <a:pPr indent="0" lvl="0" marL="0" rtl="0" algn="l">
              <a:spcBef>
                <a:spcPts val="800"/>
              </a:spcBef>
              <a:spcAft>
                <a:spcPts val="800"/>
              </a:spcAft>
              <a:buNone/>
            </a:pPr>
            <a:r>
              <a:rPr lang="en" sz="2000">
                <a:solidFill>
                  <a:schemeClr val="dk1"/>
                </a:solidFill>
                <a:latin typeface="Roboto Light"/>
                <a:ea typeface="Roboto Light"/>
                <a:cs typeface="Roboto Light"/>
                <a:sym typeface="Roboto Light"/>
              </a:rPr>
              <a:t>(Question sheets will be sent out by instructor.)</a:t>
            </a:r>
            <a:endParaRPr sz="20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3" name="Shape 2133"/>
        <p:cNvGrpSpPr/>
        <p:nvPr/>
      </p:nvGrpSpPr>
      <p:grpSpPr>
        <a:xfrm>
          <a:off x="0" y="0"/>
          <a:ext cx="0" cy="0"/>
          <a:chOff x="0" y="0"/>
          <a:chExt cx="0" cy="0"/>
        </a:xfrm>
      </p:grpSpPr>
      <p:pic>
        <p:nvPicPr>
          <p:cNvPr id="2134" name="Google Shape;2134;p112"/>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2135" name="Google Shape;213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sp>
        <p:nvSpPr>
          <p:cNvPr id="2136" name="Google Shape;2136;p11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37" name="Google Shape;2137;p112"/>
          <p:cNvSpPr txBox="1"/>
          <p:nvPr>
            <p:ph type="title"/>
          </p:nvPr>
        </p:nvSpPr>
        <p:spPr>
          <a:xfrm>
            <a:off x="1389650" y="762300"/>
            <a:ext cx="7085400" cy="3657000"/>
          </a:xfrm>
          <a:prstGeom prst="rect">
            <a:avLst/>
          </a:prstGeom>
        </p:spPr>
        <p:txBody>
          <a:bodyPr anchorCtr="0" anchor="t" bIns="91425" lIns="457200" spcFirstLastPara="1" rIns="274300" wrap="square" tIns="182875">
            <a:noAutofit/>
          </a:bodyPr>
          <a:lstStyle/>
          <a:p>
            <a:pPr indent="0" lvl="0" marL="0" rtl="0" algn="l">
              <a:lnSpc>
                <a:spcPct val="114000"/>
              </a:lnSpc>
              <a:spcBef>
                <a:spcPts val="0"/>
              </a:spcBef>
              <a:spcAft>
                <a:spcPts val="0"/>
              </a:spcAft>
              <a:buClr>
                <a:schemeClr val="dk1"/>
              </a:buClr>
              <a:buSzPts val="1100"/>
              <a:buFont typeface="Arial"/>
              <a:buNone/>
            </a:pPr>
            <a:r>
              <a:rPr b="1" lang="en">
                <a:solidFill>
                  <a:srgbClr val="FFFFFF"/>
                </a:solidFill>
                <a:latin typeface="Roboto"/>
                <a:ea typeface="Roboto"/>
                <a:cs typeface="Roboto"/>
                <a:sym typeface="Roboto"/>
              </a:rPr>
              <a:t>Confidentiality:</a:t>
            </a:r>
            <a:br>
              <a:rPr b="1" lang="en">
                <a:solidFill>
                  <a:srgbClr val="FFFFFF"/>
                </a:solidFill>
                <a:latin typeface="Roboto"/>
                <a:ea typeface="Roboto"/>
                <a:cs typeface="Roboto"/>
                <a:sym typeface="Roboto"/>
              </a:rPr>
            </a:br>
            <a:r>
              <a:rPr lang="en" sz="1600">
                <a:solidFill>
                  <a:schemeClr val="dk1"/>
                </a:solidFill>
                <a:highlight>
                  <a:srgbClr val="F1C232"/>
                </a:highlight>
                <a:latin typeface="Roboto"/>
                <a:ea typeface="Roboto"/>
                <a:cs typeface="Roboto"/>
                <a:sym typeface="Roboto"/>
              </a:rPr>
              <a:t>Ensuring sensitive information is protected from reaches of unauthorized persons.</a:t>
            </a:r>
            <a:endParaRPr b="1" sz="1600">
              <a:solidFill>
                <a:schemeClr val="dk1"/>
              </a:solidFill>
              <a:highlight>
                <a:srgbClr val="F1C232"/>
              </a:highlight>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rPr b="1" lang="en">
                <a:solidFill>
                  <a:srgbClr val="FFFFFF"/>
                </a:solidFill>
                <a:latin typeface="Roboto"/>
                <a:ea typeface="Roboto"/>
                <a:cs typeface="Roboto"/>
                <a:sym typeface="Roboto"/>
              </a:rPr>
              <a:t>Integrity:</a:t>
            </a:r>
            <a:br>
              <a:rPr b="1" lang="en">
                <a:solidFill>
                  <a:srgbClr val="FFFFFF"/>
                </a:solidFill>
                <a:latin typeface="Roboto"/>
                <a:ea typeface="Roboto"/>
                <a:cs typeface="Roboto"/>
                <a:sym typeface="Roboto"/>
              </a:rPr>
            </a:br>
            <a:r>
              <a:rPr lang="en" sz="1600">
                <a:solidFill>
                  <a:schemeClr val="dk1"/>
                </a:solidFill>
                <a:highlight>
                  <a:srgbClr val="F1C232"/>
                </a:highlight>
                <a:latin typeface="Roboto"/>
                <a:ea typeface="Roboto"/>
                <a:cs typeface="Roboto"/>
                <a:sym typeface="Roboto"/>
              </a:rPr>
              <a:t>Protection of information from being modified or tampered by unauthorized persons.</a:t>
            </a:r>
            <a:endParaRPr b="1" sz="1600">
              <a:solidFill>
                <a:schemeClr val="dk1"/>
              </a:solidFill>
              <a:latin typeface="Roboto"/>
              <a:ea typeface="Roboto"/>
              <a:cs typeface="Roboto"/>
              <a:sym typeface="Roboto"/>
            </a:endParaRPr>
          </a:p>
          <a:p>
            <a:pPr indent="0" lvl="0" marL="0" rtl="0" algn="l">
              <a:lnSpc>
                <a:spcPct val="114000"/>
              </a:lnSpc>
              <a:spcBef>
                <a:spcPts val="800"/>
              </a:spcBef>
              <a:spcAft>
                <a:spcPts val="0"/>
              </a:spcAft>
              <a:buClr>
                <a:schemeClr val="dk1"/>
              </a:buClr>
              <a:buSzPts val="1100"/>
              <a:buFont typeface="Arial"/>
              <a:buNone/>
            </a:pPr>
            <a:r>
              <a:rPr b="1" lang="en">
                <a:solidFill>
                  <a:srgbClr val="FFFFFF"/>
                </a:solidFill>
                <a:latin typeface="Roboto"/>
                <a:ea typeface="Roboto"/>
                <a:cs typeface="Roboto"/>
                <a:sym typeface="Roboto"/>
              </a:rPr>
              <a:t>Availability:</a:t>
            </a:r>
            <a:r>
              <a:rPr b="1" lang="en" sz="1800">
                <a:solidFill>
                  <a:srgbClr val="FFFFFF"/>
                </a:solidFill>
                <a:highlight>
                  <a:srgbClr val="F1C232"/>
                </a:highlight>
                <a:latin typeface="Roboto"/>
                <a:ea typeface="Roboto"/>
                <a:cs typeface="Roboto"/>
                <a:sym typeface="Roboto"/>
              </a:rPr>
              <a:t> </a:t>
            </a:r>
            <a:br>
              <a:rPr b="1" lang="en" sz="1800">
                <a:solidFill>
                  <a:srgbClr val="FFFFFF"/>
                </a:solidFill>
                <a:highlight>
                  <a:srgbClr val="F1C232"/>
                </a:highlight>
                <a:latin typeface="Roboto"/>
                <a:ea typeface="Roboto"/>
                <a:cs typeface="Roboto"/>
                <a:sym typeface="Roboto"/>
              </a:rPr>
            </a:br>
            <a:r>
              <a:rPr lang="en" sz="1600">
                <a:solidFill>
                  <a:schemeClr val="dk1"/>
                </a:solidFill>
                <a:highlight>
                  <a:srgbClr val="F1C232"/>
                </a:highlight>
                <a:latin typeface="Roboto"/>
                <a:ea typeface="Roboto"/>
                <a:cs typeface="Roboto"/>
                <a:sym typeface="Roboto"/>
              </a:rPr>
              <a:t>Assuring that all operating systems, equipment, and data are functioning correctly and accessible by those who need it.</a:t>
            </a:r>
            <a:endParaRPr sz="1600">
              <a:solidFill>
                <a:schemeClr val="dk1"/>
              </a:solidFill>
              <a:highlight>
                <a:srgbClr val="F1C232"/>
              </a:highlight>
              <a:latin typeface="Roboto"/>
              <a:ea typeface="Roboto"/>
              <a:cs typeface="Roboto"/>
              <a:sym typeface="Roboto"/>
            </a:endParaRPr>
          </a:p>
          <a:p>
            <a:pPr indent="0" lvl="0" marL="0" rtl="0" algn="l">
              <a:lnSpc>
                <a:spcPct val="114000"/>
              </a:lnSpc>
              <a:spcBef>
                <a:spcPts val="800"/>
              </a:spcBef>
              <a:spcAft>
                <a:spcPts val="800"/>
              </a:spcAft>
              <a:buClr>
                <a:schemeClr val="dk1"/>
              </a:buClr>
              <a:buSzPts val="1100"/>
              <a:buFont typeface="Arial"/>
              <a:buNone/>
            </a:pPr>
            <a:r>
              <a:t/>
            </a:r>
            <a:endParaRPr sz="2800">
              <a:solidFill>
                <a:srgbClr val="FFFFFF"/>
              </a:solidFill>
              <a:latin typeface="Roboto"/>
              <a:ea typeface="Roboto"/>
              <a:cs typeface="Roboto"/>
              <a:sym typeface="Roboto"/>
            </a:endParaRPr>
          </a:p>
        </p:txBody>
      </p:sp>
      <p:cxnSp>
        <p:nvCxnSpPr>
          <p:cNvPr id="2138" name="Google Shape;2138;p112"/>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44" name="Shape 3044"/>
        <p:cNvGrpSpPr/>
        <p:nvPr/>
      </p:nvGrpSpPr>
      <p:grpSpPr>
        <a:xfrm>
          <a:off x="0" y="0"/>
          <a:ext cx="0" cy="0"/>
          <a:chOff x="0" y="0"/>
          <a:chExt cx="0" cy="0"/>
        </a:xfrm>
      </p:grpSpPr>
      <p:sp>
        <p:nvSpPr>
          <p:cNvPr id="3045" name="Google Shape;3045;p193"/>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47" name="Google Shape;3047;p193"/>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93"/>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1:</a:t>
            </a:r>
            <a:endParaRPr>
              <a:latin typeface="Roboto Light"/>
              <a:ea typeface="Roboto Light"/>
              <a:cs typeface="Roboto Light"/>
              <a:sym typeface="Roboto Light"/>
            </a:endParaRPr>
          </a:p>
        </p:txBody>
      </p:sp>
      <p:sp>
        <p:nvSpPr>
          <p:cNvPr id="3049" name="Google Shape;3049;p193"/>
          <p:cNvSpPr txBox="1"/>
          <p:nvPr>
            <p:ph idx="3" type="body"/>
          </p:nvPr>
        </p:nvSpPr>
        <p:spPr>
          <a:xfrm>
            <a:off x="457200" y="766850"/>
            <a:ext cx="5462100" cy="2987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is a type of a classic virus that infects executable files, and upon execution of an infected file, infects other files?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Macro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Metamorphic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File-infecting or classic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Crypto-malware</a:t>
            </a:r>
            <a:endParaRPr sz="1600">
              <a:solidFill>
                <a:schemeClr val="dk1"/>
              </a:solidFill>
              <a:latin typeface="Roboto Medium"/>
              <a:ea typeface="Roboto Medium"/>
              <a:cs typeface="Roboto Medium"/>
              <a:sym typeface="Roboto Medium"/>
            </a:endParaRPr>
          </a:p>
        </p:txBody>
      </p:sp>
      <p:pic>
        <p:nvPicPr>
          <p:cNvPr id="3050" name="Google Shape;3050;p193"/>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051" name="Google Shape;3051;p193"/>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052" name="Google Shape;3052;p1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56" name="Shape 3056"/>
        <p:cNvGrpSpPr/>
        <p:nvPr/>
      </p:nvGrpSpPr>
      <p:grpSpPr>
        <a:xfrm>
          <a:off x="0" y="0"/>
          <a:ext cx="0" cy="0"/>
          <a:chOff x="0" y="0"/>
          <a:chExt cx="0" cy="0"/>
        </a:xfrm>
      </p:grpSpPr>
      <p:sp>
        <p:nvSpPr>
          <p:cNvPr id="3057" name="Google Shape;3057;p194"/>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59" name="Google Shape;3059;p194"/>
          <p:cNvSpPr/>
          <p:nvPr/>
        </p:nvSpPr>
        <p:spPr>
          <a:xfrm>
            <a:off x="502925" y="-138000"/>
            <a:ext cx="5930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94"/>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1:</a:t>
            </a:r>
            <a:endParaRPr>
              <a:latin typeface="Roboto Light"/>
              <a:ea typeface="Roboto Light"/>
              <a:cs typeface="Roboto Light"/>
              <a:sym typeface="Roboto Light"/>
            </a:endParaRPr>
          </a:p>
        </p:txBody>
      </p:sp>
      <p:sp>
        <p:nvSpPr>
          <p:cNvPr id="3061" name="Google Shape;3061;p194"/>
          <p:cNvSpPr txBox="1"/>
          <p:nvPr>
            <p:ph idx="3" type="body"/>
          </p:nvPr>
        </p:nvSpPr>
        <p:spPr>
          <a:xfrm>
            <a:off x="457200" y="766850"/>
            <a:ext cx="5462100" cy="2017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is a type of a classic virus that infects executable files, and upon execution of an infected file, infects other files?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Macro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Metamorphic viruses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accent6"/>
                </a:highlight>
              </a:rPr>
              <a:t>File-infecting or classic viruses</a:t>
            </a:r>
            <a:endParaRPr>
              <a:solidFill>
                <a:srgbClr val="24292E"/>
              </a:solidFill>
              <a:highlight>
                <a:schemeClr val="accent6"/>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Crypto-malware</a:t>
            </a:r>
            <a:endParaRPr sz="1600">
              <a:solidFill>
                <a:schemeClr val="dk1"/>
              </a:solidFill>
              <a:latin typeface="Roboto Medium"/>
              <a:ea typeface="Roboto Medium"/>
              <a:cs typeface="Roboto Medium"/>
              <a:sym typeface="Roboto Medium"/>
            </a:endParaRPr>
          </a:p>
        </p:txBody>
      </p:sp>
      <p:pic>
        <p:nvPicPr>
          <p:cNvPr id="3062" name="Google Shape;3062;p19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063" name="Google Shape;3063;p194"/>
          <p:cNvCxnSpPr/>
          <p:nvPr/>
        </p:nvCxnSpPr>
        <p:spPr>
          <a:xfrm>
            <a:off x="769775" y="650275"/>
            <a:ext cx="5394600" cy="0"/>
          </a:xfrm>
          <a:prstGeom prst="straightConnector1">
            <a:avLst/>
          </a:prstGeom>
          <a:noFill/>
          <a:ln cap="flat" cmpd="sng" w="9525">
            <a:solidFill>
              <a:schemeClr val="dk2"/>
            </a:solidFill>
            <a:prstDash val="solid"/>
            <a:round/>
            <a:headEnd len="med" w="med" type="none"/>
            <a:tailEnd len="med" w="med" type="none"/>
          </a:ln>
        </p:spPr>
      </p:cxnSp>
      <p:cxnSp>
        <p:nvCxnSpPr>
          <p:cNvPr id="3064" name="Google Shape;3064;p1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65" name="Google Shape;3065;p194"/>
          <p:cNvSpPr txBox="1"/>
          <p:nvPr/>
        </p:nvSpPr>
        <p:spPr>
          <a:xfrm>
            <a:off x="502925" y="2812525"/>
            <a:ext cx="5930700" cy="27063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13000"/>
              </a:lnSpc>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File-infecting or classic viruses infect executable files, and upon execution of an infected file, the viruses spread to other executable.</a:t>
            </a:r>
            <a:endParaRPr sz="1100">
              <a:solidFill>
                <a:srgbClr val="24292E"/>
              </a:solidFill>
              <a:highlight>
                <a:schemeClr val="lt1"/>
              </a:highlight>
              <a:latin typeface="Roboto"/>
              <a:ea typeface="Roboto"/>
              <a:cs typeface="Roboto"/>
              <a:sym typeface="Roboto"/>
            </a:endParaRPr>
          </a:p>
          <a:p>
            <a:pPr indent="-161290" lvl="0" marL="320040" rtl="0" algn="l">
              <a:lnSpc>
                <a:spcPct val="113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Macro viruses only affect documents of a specific type, such as DOC or DOCX files, and not executable files.</a:t>
            </a:r>
            <a:endParaRPr sz="1100">
              <a:solidFill>
                <a:srgbClr val="24292E"/>
              </a:solidFill>
              <a:highlight>
                <a:schemeClr val="lt1"/>
              </a:highlight>
              <a:latin typeface="Roboto"/>
              <a:ea typeface="Roboto"/>
              <a:cs typeface="Roboto"/>
              <a:sym typeface="Roboto"/>
            </a:endParaRPr>
          </a:p>
          <a:p>
            <a:pPr indent="-161290" lvl="0" marL="320040" rtl="0" algn="l">
              <a:lnSpc>
                <a:spcPct val="113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Metamorphic viruses are very complex viruses in that they can infect executable of different operating systems and they change code with each infection. This is not classic virus behavior.</a:t>
            </a:r>
            <a:endParaRPr sz="1100">
              <a:solidFill>
                <a:srgbClr val="24292E"/>
              </a:solidFill>
              <a:highlight>
                <a:schemeClr val="lt1"/>
              </a:highlight>
              <a:latin typeface="Roboto"/>
              <a:ea typeface="Roboto"/>
              <a:cs typeface="Roboto"/>
              <a:sym typeface="Roboto"/>
            </a:endParaRPr>
          </a:p>
          <a:p>
            <a:pPr indent="-161290" lvl="0" marL="320040" rtl="0" algn="l">
              <a:lnSpc>
                <a:spcPct val="113000"/>
              </a:lnSpc>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Crypto-malware is not a virus, but a type of ransomware in which the attacker has encrypted a victim's files and demanded a ransom to have them unencrypted.</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69" name="Shape 3069"/>
        <p:cNvGrpSpPr/>
        <p:nvPr/>
      </p:nvGrpSpPr>
      <p:grpSpPr>
        <a:xfrm>
          <a:off x="0" y="0"/>
          <a:ext cx="0" cy="0"/>
          <a:chOff x="0" y="0"/>
          <a:chExt cx="0" cy="0"/>
        </a:xfrm>
      </p:grpSpPr>
      <p:sp>
        <p:nvSpPr>
          <p:cNvPr id="3070" name="Google Shape;3070;p195"/>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72" name="Google Shape;3072;p195"/>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95"/>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2:</a:t>
            </a:r>
            <a:endParaRPr>
              <a:latin typeface="Roboto Light"/>
              <a:ea typeface="Roboto Light"/>
              <a:cs typeface="Roboto Light"/>
              <a:sym typeface="Roboto Light"/>
            </a:endParaRPr>
          </a:p>
        </p:txBody>
      </p:sp>
      <p:sp>
        <p:nvSpPr>
          <p:cNvPr id="3074" name="Google Shape;3074;p195"/>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500">
                <a:solidFill>
                  <a:srgbClr val="24292E"/>
                </a:solidFill>
                <a:highlight>
                  <a:schemeClr val="lt1"/>
                </a:highlight>
                <a:latin typeface="Roboto Medium"/>
                <a:ea typeface="Roboto Medium"/>
                <a:cs typeface="Roboto Medium"/>
                <a:sym typeface="Roboto Medium"/>
              </a:rPr>
              <a:t>A network administrator suspects that several computers on the network have been compromised by malware because of the large numbers of TCP connections to a single IP address. Upon checking the IP address’ origin, the administrator finds that it belongs to a major political action committee. Which type of malware has infected this network?</a:t>
            </a:r>
            <a:endParaRPr sz="1500">
              <a:solidFill>
                <a:srgbClr val="24292E"/>
              </a:solidFill>
              <a:highlight>
                <a:schemeClr val="lt1"/>
              </a:highlight>
              <a:latin typeface="Roboto Medium"/>
              <a:ea typeface="Roboto Medium"/>
              <a:cs typeface="Roboto Medium"/>
              <a:sym typeface="Roboto Medium"/>
            </a:endParaRPr>
          </a:p>
          <a:p>
            <a:pPr indent="-180340" lvl="0" marL="320040" rtl="0" algn="l">
              <a:lnSpc>
                <a:spcPct val="115000"/>
              </a:lnSpc>
              <a:spcBef>
                <a:spcPts val="1200"/>
              </a:spcBef>
              <a:spcAft>
                <a:spcPts val="0"/>
              </a:spcAft>
              <a:buClr>
                <a:srgbClr val="24292E"/>
              </a:buClr>
              <a:buSzPts val="1400"/>
              <a:buAutoNum type="arabicPeriod"/>
            </a:pPr>
            <a:r>
              <a:rPr lang="en">
                <a:solidFill>
                  <a:srgbClr val="24292E"/>
                </a:solidFill>
                <a:highlight>
                  <a:schemeClr val="lt1"/>
                </a:highlight>
              </a:rPr>
              <a:t>Botnet</a:t>
            </a:r>
            <a:endParaRPr>
              <a:solidFill>
                <a:srgbClr val="24292E"/>
              </a:solidFill>
              <a:highlight>
                <a:schemeClr val="lt1"/>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highlight>
                  <a:schemeClr val="lt1"/>
                </a:highlight>
              </a:rPr>
              <a:t>Trojan horse</a:t>
            </a:r>
            <a:endParaRPr sz="1600">
              <a:solidFill>
                <a:srgbClr val="24292E"/>
              </a:solidFill>
              <a:highlight>
                <a:schemeClr val="lt1"/>
              </a:highlight>
              <a:latin typeface="Roboto Medium"/>
              <a:ea typeface="Roboto Medium"/>
              <a:cs typeface="Roboto Medium"/>
              <a:sym typeface="Roboto Medium"/>
            </a:endParaRPr>
          </a:p>
        </p:txBody>
      </p:sp>
      <p:pic>
        <p:nvPicPr>
          <p:cNvPr id="3075" name="Google Shape;3075;p19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076" name="Google Shape;3076;p195"/>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077" name="Google Shape;3077;p1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78" name="Google Shape;3078;p195"/>
          <p:cNvSpPr txBox="1"/>
          <p:nvPr/>
        </p:nvSpPr>
        <p:spPr>
          <a:xfrm>
            <a:off x="2710875" y="2626975"/>
            <a:ext cx="1779600" cy="54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24292E"/>
                </a:solidFill>
                <a:latin typeface="Roboto"/>
                <a:ea typeface="Roboto"/>
                <a:cs typeface="Roboto"/>
                <a:sym typeface="Roboto"/>
              </a:rPr>
              <a:t>3.</a:t>
            </a:r>
            <a:r>
              <a:rPr lang="en">
                <a:solidFill>
                  <a:srgbClr val="24292E"/>
                </a:solidFill>
                <a:latin typeface="Roboto"/>
                <a:ea typeface="Roboto"/>
                <a:cs typeface="Roboto"/>
                <a:sym typeface="Roboto"/>
              </a:rPr>
              <a:t>  </a:t>
            </a:r>
            <a:r>
              <a:rPr lang="en">
                <a:solidFill>
                  <a:srgbClr val="24292E"/>
                </a:solidFill>
                <a:latin typeface="Roboto"/>
                <a:ea typeface="Roboto"/>
                <a:cs typeface="Roboto"/>
                <a:sym typeface="Roboto"/>
              </a:rPr>
              <a:t>Ransomware</a:t>
            </a:r>
            <a:endParaRPr>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rPr b="1" lang="en">
                <a:solidFill>
                  <a:srgbClr val="24292E"/>
                </a:solidFill>
                <a:latin typeface="Roboto"/>
                <a:ea typeface="Roboto"/>
                <a:cs typeface="Roboto"/>
                <a:sym typeface="Roboto"/>
              </a:rPr>
              <a:t>4.</a:t>
            </a:r>
            <a:r>
              <a:rPr lang="en">
                <a:solidFill>
                  <a:srgbClr val="24292E"/>
                </a:solidFill>
                <a:latin typeface="Roboto"/>
                <a:ea typeface="Roboto"/>
                <a:cs typeface="Roboto"/>
                <a:sym typeface="Roboto"/>
              </a:rPr>
              <a:t>  Adware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82" name="Shape 3082"/>
        <p:cNvGrpSpPr/>
        <p:nvPr/>
      </p:nvGrpSpPr>
      <p:grpSpPr>
        <a:xfrm>
          <a:off x="0" y="0"/>
          <a:ext cx="0" cy="0"/>
          <a:chOff x="0" y="0"/>
          <a:chExt cx="0" cy="0"/>
        </a:xfrm>
      </p:grpSpPr>
      <p:sp>
        <p:nvSpPr>
          <p:cNvPr id="3083" name="Google Shape;3083;p196"/>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85" name="Google Shape;3085;p196"/>
          <p:cNvSpPr/>
          <p:nvPr/>
        </p:nvSpPr>
        <p:spPr>
          <a:xfrm>
            <a:off x="502925" y="-138000"/>
            <a:ext cx="7424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96"/>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2:</a:t>
            </a:r>
            <a:endParaRPr>
              <a:latin typeface="Roboto Light"/>
              <a:ea typeface="Roboto Light"/>
              <a:cs typeface="Roboto Light"/>
              <a:sym typeface="Roboto Light"/>
            </a:endParaRPr>
          </a:p>
        </p:txBody>
      </p:sp>
      <p:cxnSp>
        <p:nvCxnSpPr>
          <p:cNvPr id="3087" name="Google Shape;3087;p196"/>
          <p:cNvCxnSpPr/>
          <p:nvPr/>
        </p:nvCxnSpPr>
        <p:spPr>
          <a:xfrm>
            <a:off x="769775" y="650275"/>
            <a:ext cx="6880200" cy="0"/>
          </a:xfrm>
          <a:prstGeom prst="straightConnector1">
            <a:avLst/>
          </a:prstGeom>
          <a:noFill/>
          <a:ln cap="flat" cmpd="sng" w="9525">
            <a:solidFill>
              <a:schemeClr val="dk2"/>
            </a:solidFill>
            <a:prstDash val="solid"/>
            <a:round/>
            <a:headEnd len="med" w="med" type="none"/>
            <a:tailEnd len="med" w="med" type="none"/>
          </a:ln>
        </p:spPr>
      </p:cxnSp>
      <p:cxnSp>
        <p:nvCxnSpPr>
          <p:cNvPr id="3088" name="Google Shape;3088;p1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9" name="Google Shape;3089;p196"/>
          <p:cNvSpPr txBox="1"/>
          <p:nvPr/>
        </p:nvSpPr>
        <p:spPr>
          <a:xfrm>
            <a:off x="502925" y="2824925"/>
            <a:ext cx="7424700" cy="26940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14000"/>
              </a:lnSpc>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botnet infects multiple computers on a network in order to attack a target to halt its operation through </a:t>
            </a:r>
            <a:br>
              <a:rPr lang="en" sz="1100">
                <a:solidFill>
                  <a:srgbClr val="24292E"/>
                </a:solidFill>
                <a:highlight>
                  <a:schemeClr val="lt1"/>
                </a:highlight>
                <a:latin typeface="Roboto"/>
                <a:ea typeface="Roboto"/>
                <a:cs typeface="Roboto"/>
                <a:sym typeface="Roboto"/>
              </a:rPr>
            </a:br>
            <a:r>
              <a:rPr lang="en" sz="1100">
                <a:solidFill>
                  <a:srgbClr val="24292E"/>
                </a:solidFill>
                <a:highlight>
                  <a:schemeClr val="lt1"/>
                </a:highlight>
                <a:latin typeface="Roboto"/>
                <a:ea typeface="Roboto"/>
                <a:cs typeface="Roboto"/>
                <a:sym typeface="Roboto"/>
              </a:rPr>
              <a:t>a Distributed Denial of Service (DDoS) attack.</a:t>
            </a:r>
            <a:endParaRPr sz="1100">
              <a:solidFill>
                <a:srgbClr val="24292E"/>
              </a:solidFill>
              <a:highlight>
                <a:schemeClr val="lt1"/>
              </a:highlight>
              <a:latin typeface="Roboto"/>
              <a:ea typeface="Roboto"/>
              <a:cs typeface="Roboto"/>
              <a:sym typeface="Roboto"/>
            </a:endParaRPr>
          </a:p>
          <a:p>
            <a:pPr indent="-161290" lvl="0" marL="320040" rtl="0" algn="l">
              <a:lnSpc>
                <a:spcPct val="114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trojan horse is hidden malware that causes damage to a system or gives an attacker a platform for monitoring and/or controlling a system. Its purpose is to remain stealthy and not reveal itself via </a:t>
            </a:r>
            <a:br>
              <a:rPr lang="en" sz="1100">
                <a:solidFill>
                  <a:srgbClr val="24292E"/>
                </a:solidFill>
                <a:highlight>
                  <a:schemeClr val="lt1"/>
                </a:highlight>
                <a:latin typeface="Roboto"/>
                <a:ea typeface="Roboto"/>
                <a:cs typeface="Roboto"/>
                <a:sym typeface="Roboto"/>
              </a:rPr>
            </a:br>
            <a:r>
              <a:rPr lang="en" sz="1100">
                <a:solidFill>
                  <a:srgbClr val="24292E"/>
                </a:solidFill>
                <a:highlight>
                  <a:schemeClr val="lt1"/>
                </a:highlight>
                <a:latin typeface="Roboto"/>
                <a:ea typeface="Roboto"/>
                <a:cs typeface="Roboto"/>
                <a:sym typeface="Roboto"/>
              </a:rPr>
              <a:t>network connections to an outside source.</a:t>
            </a:r>
            <a:endParaRPr sz="1100">
              <a:solidFill>
                <a:srgbClr val="24292E"/>
              </a:solidFill>
              <a:highlight>
                <a:schemeClr val="lt1"/>
              </a:highlight>
              <a:latin typeface="Roboto"/>
              <a:ea typeface="Roboto"/>
              <a:cs typeface="Roboto"/>
              <a:sym typeface="Roboto"/>
            </a:endParaRPr>
          </a:p>
          <a:p>
            <a:pPr indent="-161290" lvl="0" marL="320040" rtl="0" algn="l">
              <a:lnSpc>
                <a:spcPct val="114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Ransomware has a single purpose: to extort money from its victims. It will not create connections from </a:t>
            </a:r>
            <a:br>
              <a:rPr lang="en" sz="1100">
                <a:solidFill>
                  <a:srgbClr val="24292E"/>
                </a:solidFill>
                <a:highlight>
                  <a:schemeClr val="lt1"/>
                </a:highlight>
                <a:latin typeface="Roboto"/>
                <a:ea typeface="Roboto"/>
                <a:cs typeface="Roboto"/>
                <a:sym typeface="Roboto"/>
              </a:rPr>
            </a:br>
            <a:r>
              <a:rPr lang="en" sz="1100">
                <a:solidFill>
                  <a:srgbClr val="24292E"/>
                </a:solidFill>
                <a:highlight>
                  <a:schemeClr val="lt1"/>
                </a:highlight>
                <a:latin typeface="Roboto"/>
                <a:ea typeface="Roboto"/>
                <a:cs typeface="Roboto"/>
                <a:sym typeface="Roboto"/>
              </a:rPr>
              <a:t>the infected computer to any third party target.</a:t>
            </a:r>
            <a:endParaRPr sz="1100">
              <a:solidFill>
                <a:srgbClr val="24292E"/>
              </a:solidFill>
              <a:highlight>
                <a:schemeClr val="lt1"/>
              </a:highlight>
              <a:latin typeface="Roboto"/>
              <a:ea typeface="Roboto"/>
              <a:cs typeface="Roboto"/>
              <a:sym typeface="Roboto"/>
            </a:endParaRPr>
          </a:p>
          <a:p>
            <a:pPr indent="-161290" lvl="0" marL="320040" rtl="0" algn="l">
              <a:lnSpc>
                <a:spcPct val="114000"/>
              </a:lnSpc>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Adware is noisy, annoying, and disruptive but does not make multiple network connections to a target </a:t>
            </a:r>
            <a:br>
              <a:rPr lang="en" sz="1100">
                <a:solidFill>
                  <a:srgbClr val="24292E"/>
                </a:solidFill>
                <a:highlight>
                  <a:schemeClr val="lt1"/>
                </a:highlight>
                <a:latin typeface="Roboto"/>
                <a:ea typeface="Roboto"/>
                <a:cs typeface="Roboto"/>
                <a:sym typeface="Roboto"/>
              </a:rPr>
            </a:br>
            <a:r>
              <a:rPr lang="en" sz="1100">
                <a:solidFill>
                  <a:srgbClr val="24292E"/>
                </a:solidFill>
                <a:highlight>
                  <a:schemeClr val="lt1"/>
                </a:highlight>
                <a:latin typeface="Roboto"/>
                <a:ea typeface="Roboto"/>
                <a:cs typeface="Roboto"/>
                <a:sym typeface="Roboto"/>
              </a:rPr>
              <a:t>in order to bring it down from a DDoS attack.</a:t>
            </a:r>
            <a:endParaRPr sz="1100">
              <a:solidFill>
                <a:srgbClr val="24292E"/>
              </a:solidFill>
              <a:highlight>
                <a:schemeClr val="lt1"/>
              </a:highlight>
              <a:latin typeface="Roboto"/>
              <a:ea typeface="Roboto"/>
              <a:cs typeface="Roboto"/>
              <a:sym typeface="Roboto"/>
            </a:endParaRPr>
          </a:p>
        </p:txBody>
      </p:sp>
      <p:sp>
        <p:nvSpPr>
          <p:cNvPr id="3090" name="Google Shape;3090;p196"/>
          <p:cNvSpPr txBox="1"/>
          <p:nvPr>
            <p:ph idx="3" type="body"/>
          </p:nvPr>
        </p:nvSpPr>
        <p:spPr>
          <a:xfrm>
            <a:off x="457200" y="766850"/>
            <a:ext cx="7119300" cy="1920900"/>
          </a:xfrm>
          <a:prstGeom prst="rect">
            <a:avLst/>
          </a:prstGeom>
        </p:spPr>
        <p:txBody>
          <a:bodyPr anchorCtr="0" anchor="t" bIns="914400" lIns="457200" spcFirstLastPara="1" rIns="457200" wrap="square" tIns="0">
            <a:noAutofit/>
          </a:bodyPr>
          <a:lstStyle/>
          <a:p>
            <a:pPr indent="0" lvl="0" marL="0" rtl="0" algn="l">
              <a:lnSpc>
                <a:spcPct val="111000"/>
              </a:lnSpc>
              <a:spcBef>
                <a:spcPts val="0"/>
              </a:spcBef>
              <a:spcAft>
                <a:spcPts val="0"/>
              </a:spcAft>
              <a:buNone/>
            </a:pPr>
            <a:r>
              <a:rPr lang="en" sz="1500">
                <a:solidFill>
                  <a:srgbClr val="24292E"/>
                </a:solidFill>
                <a:latin typeface="Roboto Medium"/>
                <a:ea typeface="Roboto Medium"/>
                <a:cs typeface="Roboto Medium"/>
                <a:sym typeface="Roboto Medium"/>
              </a:rPr>
              <a:t>A network administrator suspects that several computers on the network have been compromised by malware because of the large numbers of TCP connections to a single IP address. Upon checking the IP address’ origin, the administrator finds that it belongs to a major political action committee. Which type of malware has infected this network?</a:t>
            </a:r>
            <a:endParaRPr sz="1500">
              <a:solidFill>
                <a:srgbClr val="24292E"/>
              </a:solidFill>
              <a:latin typeface="Roboto Medium"/>
              <a:ea typeface="Roboto Medium"/>
              <a:cs typeface="Roboto Medium"/>
              <a:sym typeface="Roboto Medium"/>
            </a:endParaRPr>
          </a:p>
          <a:p>
            <a:pPr indent="-180340" lvl="0" marL="320040" rtl="0" algn="l">
              <a:lnSpc>
                <a:spcPct val="115000"/>
              </a:lnSpc>
              <a:spcBef>
                <a:spcPts val="1200"/>
              </a:spcBef>
              <a:spcAft>
                <a:spcPts val="0"/>
              </a:spcAft>
              <a:buClr>
                <a:srgbClr val="24292E"/>
              </a:buClr>
              <a:buSzPts val="1400"/>
              <a:buAutoNum type="arabicPeriod"/>
            </a:pPr>
            <a:r>
              <a:rPr lang="en">
                <a:solidFill>
                  <a:srgbClr val="24292E"/>
                </a:solidFill>
                <a:highlight>
                  <a:schemeClr val="accent6"/>
                </a:highlight>
              </a:rPr>
              <a:t>Botnet</a:t>
            </a:r>
            <a:endParaRPr>
              <a:solidFill>
                <a:srgbClr val="24292E"/>
              </a:solidFill>
              <a:highlight>
                <a:schemeClr val="accent6"/>
              </a:highlight>
            </a:endParaRPr>
          </a:p>
          <a:p>
            <a:pPr indent="-180340" lvl="0" marL="320040" rtl="0" algn="l">
              <a:lnSpc>
                <a:spcPct val="115000"/>
              </a:lnSpc>
              <a:spcBef>
                <a:spcPts val="0"/>
              </a:spcBef>
              <a:spcAft>
                <a:spcPts val="0"/>
              </a:spcAft>
              <a:buClr>
                <a:srgbClr val="24292E"/>
              </a:buClr>
              <a:buSzPts val="1400"/>
              <a:buAutoNum type="arabicPeriod"/>
            </a:pPr>
            <a:r>
              <a:rPr lang="en">
                <a:solidFill>
                  <a:srgbClr val="24292E"/>
                </a:solidFill>
              </a:rPr>
              <a:t>Trojan horse</a:t>
            </a:r>
            <a:endParaRPr sz="1600">
              <a:solidFill>
                <a:srgbClr val="24292E"/>
              </a:solidFill>
              <a:latin typeface="Roboto Medium"/>
              <a:ea typeface="Roboto Medium"/>
              <a:cs typeface="Roboto Medium"/>
              <a:sym typeface="Roboto Medium"/>
            </a:endParaRPr>
          </a:p>
        </p:txBody>
      </p:sp>
      <p:sp>
        <p:nvSpPr>
          <p:cNvPr id="3091" name="Google Shape;3091;p196"/>
          <p:cNvSpPr txBox="1"/>
          <p:nvPr/>
        </p:nvSpPr>
        <p:spPr>
          <a:xfrm>
            <a:off x="2906825" y="2111725"/>
            <a:ext cx="1779600" cy="49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24292E"/>
                </a:solidFill>
                <a:latin typeface="Roboto"/>
                <a:ea typeface="Roboto"/>
                <a:cs typeface="Roboto"/>
                <a:sym typeface="Roboto"/>
              </a:rPr>
              <a:t>3.</a:t>
            </a:r>
            <a:r>
              <a:rPr lang="en">
                <a:solidFill>
                  <a:srgbClr val="24292E"/>
                </a:solidFill>
                <a:latin typeface="Roboto"/>
                <a:ea typeface="Roboto"/>
                <a:cs typeface="Roboto"/>
                <a:sym typeface="Roboto"/>
              </a:rPr>
              <a:t>  Ransomware</a:t>
            </a:r>
            <a:endParaRPr>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rPr b="1" lang="en">
                <a:solidFill>
                  <a:srgbClr val="24292E"/>
                </a:solidFill>
                <a:latin typeface="Roboto"/>
                <a:ea typeface="Roboto"/>
                <a:cs typeface="Roboto"/>
                <a:sym typeface="Roboto"/>
              </a:rPr>
              <a:t>4.</a:t>
            </a:r>
            <a:r>
              <a:rPr lang="en">
                <a:solidFill>
                  <a:srgbClr val="24292E"/>
                </a:solidFill>
                <a:latin typeface="Roboto"/>
                <a:ea typeface="Roboto"/>
                <a:cs typeface="Roboto"/>
                <a:sym typeface="Roboto"/>
              </a:rPr>
              <a:t>  Adware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095" name="Shape 3095"/>
        <p:cNvGrpSpPr/>
        <p:nvPr/>
      </p:nvGrpSpPr>
      <p:grpSpPr>
        <a:xfrm>
          <a:off x="0" y="0"/>
          <a:ext cx="0" cy="0"/>
          <a:chOff x="0" y="0"/>
          <a:chExt cx="0" cy="0"/>
        </a:xfrm>
      </p:grpSpPr>
      <p:sp>
        <p:nvSpPr>
          <p:cNvPr id="3096" name="Google Shape;3096;p197"/>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98" name="Google Shape;3098;p197"/>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97"/>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3:</a:t>
            </a:r>
            <a:endParaRPr>
              <a:latin typeface="Roboto Light"/>
              <a:ea typeface="Roboto Light"/>
              <a:cs typeface="Roboto Light"/>
              <a:sym typeface="Roboto Light"/>
            </a:endParaRPr>
          </a:p>
        </p:txBody>
      </p:sp>
      <p:sp>
        <p:nvSpPr>
          <p:cNvPr id="3100" name="Google Shape;3100;p197"/>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A user found that their personal data had been exfiltrated from their computer by a malicious program that they clicked on several weeks ago. Which type of malware infected the user's system?</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Zombie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Spyware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Virus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Trojan horse</a:t>
            </a:r>
            <a:endParaRPr>
              <a:solidFill>
                <a:srgbClr val="24292E"/>
              </a:solidFill>
              <a:highlight>
                <a:schemeClr val="lt1"/>
              </a:highlight>
              <a:latin typeface="Roboto Medium"/>
              <a:ea typeface="Roboto Medium"/>
              <a:cs typeface="Roboto Medium"/>
              <a:sym typeface="Roboto Medium"/>
            </a:endParaRPr>
          </a:p>
        </p:txBody>
      </p:sp>
      <p:pic>
        <p:nvPicPr>
          <p:cNvPr id="3101" name="Google Shape;3101;p197"/>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02" name="Google Shape;3102;p197"/>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03" name="Google Shape;3103;p1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07" name="Shape 3107"/>
        <p:cNvGrpSpPr/>
        <p:nvPr/>
      </p:nvGrpSpPr>
      <p:grpSpPr>
        <a:xfrm>
          <a:off x="0" y="0"/>
          <a:ext cx="0" cy="0"/>
          <a:chOff x="0" y="0"/>
          <a:chExt cx="0" cy="0"/>
        </a:xfrm>
      </p:grpSpPr>
      <p:sp>
        <p:nvSpPr>
          <p:cNvPr id="3108" name="Google Shape;3108;p198"/>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10" name="Google Shape;3110;p198"/>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98"/>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3:</a:t>
            </a:r>
            <a:endParaRPr>
              <a:latin typeface="Roboto Light"/>
              <a:ea typeface="Roboto Light"/>
              <a:cs typeface="Roboto Light"/>
              <a:sym typeface="Roboto Light"/>
            </a:endParaRPr>
          </a:p>
        </p:txBody>
      </p:sp>
      <p:sp>
        <p:nvSpPr>
          <p:cNvPr id="3112" name="Google Shape;3112;p198"/>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A user found that their personal data had been exfiltrated from their computer by a malicious program that they clicked on several weeks ago. Which type of malware infected the user's system?</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Zombie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accent6"/>
                </a:highlight>
              </a:rPr>
              <a:t>Spyware</a:t>
            </a:r>
            <a:endParaRPr>
              <a:solidFill>
                <a:srgbClr val="24292E"/>
              </a:solidFill>
              <a:highlight>
                <a:schemeClr val="accent6"/>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Virus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Trojan horse</a:t>
            </a:r>
            <a:endParaRPr>
              <a:solidFill>
                <a:srgbClr val="24292E"/>
              </a:solidFill>
              <a:highlight>
                <a:schemeClr val="lt1"/>
              </a:highlight>
              <a:latin typeface="Roboto Medium"/>
              <a:ea typeface="Roboto Medium"/>
              <a:cs typeface="Roboto Medium"/>
              <a:sym typeface="Roboto Medium"/>
            </a:endParaRPr>
          </a:p>
        </p:txBody>
      </p:sp>
      <p:pic>
        <p:nvPicPr>
          <p:cNvPr id="3113" name="Google Shape;3113;p198"/>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14" name="Google Shape;3114;p198"/>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15" name="Google Shape;3115;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6" name="Google Shape;3116;p198"/>
          <p:cNvSpPr txBox="1"/>
          <p:nvPr/>
        </p:nvSpPr>
        <p:spPr>
          <a:xfrm>
            <a:off x="502925" y="2964925"/>
            <a:ext cx="5712300" cy="27063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The user was infected by spyware, whose purpose is to exfiltrate user data to an external location.</a:t>
            </a:r>
            <a:endParaRPr sz="1100">
              <a:solidFill>
                <a:srgbClr val="24292E"/>
              </a:solidFill>
              <a:highlight>
                <a:schemeClr val="lt1"/>
              </a:highlight>
              <a:latin typeface="Roboto"/>
              <a:ea typeface="Roboto"/>
              <a:cs typeface="Roboto"/>
              <a:sym typeface="Roboto"/>
            </a:endParaRPr>
          </a:p>
          <a:p>
            <a:pPr indent="-161290" lvl="0" marL="320040" rtl="0" algn="l">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zombie is not a malware infection, but a computer connected to the Internet that has been compromised by an attacker and can be used to perform malicious tasks under remote direction.</a:t>
            </a:r>
            <a:endParaRPr sz="1100">
              <a:solidFill>
                <a:srgbClr val="24292E"/>
              </a:solidFill>
              <a:highlight>
                <a:schemeClr val="lt1"/>
              </a:highlight>
              <a:latin typeface="Roboto"/>
              <a:ea typeface="Roboto"/>
              <a:cs typeface="Roboto"/>
              <a:sym typeface="Roboto"/>
            </a:endParaRPr>
          </a:p>
          <a:p>
            <a:pPr indent="-161290" lvl="0" marL="320040" rtl="0" algn="l">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virus typically disrupts user productivity by disabling services and programs or entire systems, but does not exfiltrate data.</a:t>
            </a:r>
            <a:endParaRPr sz="1100">
              <a:solidFill>
                <a:srgbClr val="24292E"/>
              </a:solidFill>
              <a:highlight>
                <a:schemeClr val="lt1"/>
              </a:highlight>
              <a:latin typeface="Roboto"/>
              <a:ea typeface="Roboto"/>
              <a:cs typeface="Roboto"/>
              <a:sym typeface="Roboto"/>
            </a:endParaRPr>
          </a:p>
          <a:p>
            <a:pPr indent="-161290" lvl="0" marL="320040" rtl="0" algn="l">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Trojan horses cause direct damage to a system or network of systems by allowing the Trojan writer to monitor or control a system that is inside the infected network.</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20" name="Shape 3120"/>
        <p:cNvGrpSpPr/>
        <p:nvPr/>
      </p:nvGrpSpPr>
      <p:grpSpPr>
        <a:xfrm>
          <a:off x="0" y="0"/>
          <a:ext cx="0" cy="0"/>
          <a:chOff x="0" y="0"/>
          <a:chExt cx="0" cy="0"/>
        </a:xfrm>
      </p:grpSpPr>
      <p:sp>
        <p:nvSpPr>
          <p:cNvPr id="3121" name="Google Shape;3121;p199"/>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23" name="Google Shape;3123;p199"/>
          <p:cNvSpPr/>
          <p:nvPr/>
        </p:nvSpPr>
        <p:spPr>
          <a:xfrm>
            <a:off x="502925" y="-138000"/>
            <a:ext cx="6224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99"/>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4:</a:t>
            </a:r>
            <a:endParaRPr>
              <a:latin typeface="Roboto Light"/>
              <a:ea typeface="Roboto Light"/>
              <a:cs typeface="Roboto Light"/>
              <a:sym typeface="Roboto Light"/>
            </a:endParaRPr>
          </a:p>
        </p:txBody>
      </p:sp>
      <p:sp>
        <p:nvSpPr>
          <p:cNvPr id="3125" name="Google Shape;3125;p199"/>
          <p:cNvSpPr txBox="1"/>
          <p:nvPr>
            <p:ph idx="3" type="body"/>
          </p:nvPr>
        </p:nvSpPr>
        <p:spPr>
          <a:xfrm>
            <a:off x="457200" y="766850"/>
            <a:ext cx="6515400" cy="2377200"/>
          </a:xfrm>
          <a:prstGeom prst="rect">
            <a:avLst/>
          </a:prstGeom>
        </p:spPr>
        <p:txBody>
          <a:bodyPr anchorCtr="0" anchor="t" bIns="914400" lIns="457200" spcFirstLastPara="1" rIns="457200" wrap="square" tIns="0">
            <a:noAutofit/>
          </a:bodyPr>
          <a:lstStyle/>
          <a:p>
            <a:pPr indent="0" lvl="0" marL="0" rtl="0" algn="l">
              <a:lnSpc>
                <a:spcPct val="110000"/>
              </a:lnSpc>
              <a:spcBef>
                <a:spcPts val="0"/>
              </a:spcBef>
              <a:spcAft>
                <a:spcPts val="0"/>
              </a:spcAft>
              <a:buNone/>
            </a:pPr>
            <a:r>
              <a:rPr lang="en" sz="1500">
                <a:solidFill>
                  <a:srgbClr val="24292E"/>
                </a:solidFill>
                <a:highlight>
                  <a:schemeClr val="lt1"/>
                </a:highlight>
                <a:latin typeface="Roboto Medium"/>
                <a:ea typeface="Roboto Medium"/>
                <a:cs typeface="Roboto Medium"/>
                <a:sym typeface="Roboto Medium"/>
              </a:rPr>
              <a:t>A malicious actor has contacted multiple individuals at a company over multiple months in order to convince unsuspecting users to execute a malicious file on their systems. By doing so, the actor could covertly gain control of those systems and establish a presence inside the network. Which type of malware was the actor attempting to have the users execute?</a:t>
            </a:r>
            <a:endParaRPr sz="15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000"/>
              </a:spcBef>
              <a:spcAft>
                <a:spcPts val="0"/>
              </a:spcAft>
              <a:buClr>
                <a:srgbClr val="24292E"/>
              </a:buClr>
              <a:buSzPts val="1400"/>
              <a:buAutoNum type="arabicPeriod"/>
            </a:pPr>
            <a:r>
              <a:rPr lang="en">
                <a:solidFill>
                  <a:srgbClr val="24292E"/>
                </a:solidFill>
                <a:highlight>
                  <a:schemeClr val="lt1"/>
                </a:highlight>
              </a:rPr>
              <a:t>Virus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Adware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Spyware</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Trojan horse</a:t>
            </a:r>
            <a:endParaRPr>
              <a:solidFill>
                <a:srgbClr val="24292E"/>
              </a:solidFill>
              <a:highlight>
                <a:schemeClr val="lt1"/>
              </a:highlight>
              <a:latin typeface="Roboto Medium"/>
              <a:ea typeface="Roboto Medium"/>
              <a:cs typeface="Roboto Medium"/>
              <a:sym typeface="Roboto Medium"/>
            </a:endParaRPr>
          </a:p>
        </p:txBody>
      </p:sp>
      <p:pic>
        <p:nvPicPr>
          <p:cNvPr id="3126" name="Google Shape;3126;p199"/>
          <p:cNvPicPr preferRelativeResize="0"/>
          <p:nvPr/>
        </p:nvPicPr>
        <p:blipFill>
          <a:blip r:embed="rId3">
            <a:alphaModFix/>
          </a:blip>
          <a:stretch>
            <a:fillRect/>
          </a:stretch>
        </p:blipFill>
        <p:spPr>
          <a:xfrm>
            <a:off x="6727625" y="3001925"/>
            <a:ext cx="1880150" cy="1880150"/>
          </a:xfrm>
          <a:prstGeom prst="rect">
            <a:avLst/>
          </a:prstGeom>
          <a:noFill/>
          <a:ln>
            <a:noFill/>
          </a:ln>
        </p:spPr>
      </p:pic>
      <p:cxnSp>
        <p:nvCxnSpPr>
          <p:cNvPr id="3127" name="Google Shape;3127;p199"/>
          <p:cNvCxnSpPr/>
          <p:nvPr/>
        </p:nvCxnSpPr>
        <p:spPr>
          <a:xfrm>
            <a:off x="769775" y="650275"/>
            <a:ext cx="5655900" cy="0"/>
          </a:xfrm>
          <a:prstGeom prst="straightConnector1">
            <a:avLst/>
          </a:prstGeom>
          <a:noFill/>
          <a:ln cap="flat" cmpd="sng" w="9525">
            <a:solidFill>
              <a:schemeClr val="dk2"/>
            </a:solidFill>
            <a:prstDash val="solid"/>
            <a:round/>
            <a:headEnd len="med" w="med" type="none"/>
            <a:tailEnd len="med" w="med" type="none"/>
          </a:ln>
        </p:spPr>
      </p:cxnSp>
      <p:cxnSp>
        <p:nvCxnSpPr>
          <p:cNvPr id="3128" name="Google Shape;3128;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32" name="Shape 3132"/>
        <p:cNvGrpSpPr/>
        <p:nvPr/>
      </p:nvGrpSpPr>
      <p:grpSpPr>
        <a:xfrm>
          <a:off x="0" y="0"/>
          <a:ext cx="0" cy="0"/>
          <a:chOff x="0" y="0"/>
          <a:chExt cx="0" cy="0"/>
        </a:xfrm>
      </p:grpSpPr>
      <p:sp>
        <p:nvSpPr>
          <p:cNvPr id="3133" name="Google Shape;3133;p200"/>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35" name="Google Shape;3135;p200"/>
          <p:cNvSpPr/>
          <p:nvPr/>
        </p:nvSpPr>
        <p:spPr>
          <a:xfrm>
            <a:off x="502925" y="-138000"/>
            <a:ext cx="6224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00"/>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4:</a:t>
            </a:r>
            <a:endParaRPr>
              <a:latin typeface="Roboto Light"/>
              <a:ea typeface="Roboto Light"/>
              <a:cs typeface="Roboto Light"/>
              <a:sym typeface="Roboto Light"/>
            </a:endParaRPr>
          </a:p>
        </p:txBody>
      </p:sp>
      <p:sp>
        <p:nvSpPr>
          <p:cNvPr id="3137" name="Google Shape;3137;p200"/>
          <p:cNvSpPr txBox="1"/>
          <p:nvPr>
            <p:ph idx="3" type="body"/>
          </p:nvPr>
        </p:nvSpPr>
        <p:spPr>
          <a:xfrm>
            <a:off x="457200" y="766850"/>
            <a:ext cx="6515400" cy="2377200"/>
          </a:xfrm>
          <a:prstGeom prst="rect">
            <a:avLst/>
          </a:prstGeom>
        </p:spPr>
        <p:txBody>
          <a:bodyPr anchorCtr="0" anchor="t" bIns="914400" lIns="457200" spcFirstLastPara="1" rIns="457200" wrap="square" tIns="0">
            <a:noAutofit/>
          </a:bodyPr>
          <a:lstStyle/>
          <a:p>
            <a:pPr indent="0" lvl="0" marL="0" rtl="0" algn="l">
              <a:lnSpc>
                <a:spcPct val="110000"/>
              </a:lnSpc>
              <a:spcBef>
                <a:spcPts val="0"/>
              </a:spcBef>
              <a:spcAft>
                <a:spcPts val="0"/>
              </a:spcAft>
              <a:buNone/>
            </a:pPr>
            <a:r>
              <a:rPr lang="en" sz="1500">
                <a:solidFill>
                  <a:srgbClr val="24292E"/>
                </a:solidFill>
                <a:highlight>
                  <a:schemeClr val="lt1"/>
                </a:highlight>
                <a:latin typeface="Roboto Medium"/>
                <a:ea typeface="Roboto Medium"/>
                <a:cs typeface="Roboto Medium"/>
                <a:sym typeface="Roboto Medium"/>
              </a:rPr>
              <a:t>A malicious actor has contacted multiple individuals at a company over multiple months in order to convince unsuspecting users to execute a malicious file on their systems. By doing so, the actor could covertly gain control of those systems and establish a presence inside the network. Which type of malware was the actor attempting to have the users execute?</a:t>
            </a:r>
            <a:endParaRPr sz="1500">
              <a:solidFill>
                <a:srgbClr val="24292E"/>
              </a:solidFill>
              <a:highlight>
                <a:schemeClr val="lt1"/>
              </a:highlight>
              <a:latin typeface="Roboto Medium"/>
              <a:ea typeface="Roboto Medium"/>
              <a:cs typeface="Roboto Medium"/>
              <a:sym typeface="Roboto Medium"/>
            </a:endParaRPr>
          </a:p>
          <a:p>
            <a:pPr indent="-173990" lvl="0" marL="320040" rtl="0" algn="l">
              <a:lnSpc>
                <a:spcPct val="100000"/>
              </a:lnSpc>
              <a:spcBef>
                <a:spcPts val="1000"/>
              </a:spcBef>
              <a:spcAft>
                <a:spcPts val="0"/>
              </a:spcAft>
              <a:buClr>
                <a:srgbClr val="24292E"/>
              </a:buClr>
              <a:buSzPts val="1300"/>
              <a:buAutoNum type="arabicPeriod"/>
            </a:pPr>
            <a:r>
              <a:rPr lang="en" sz="1300">
                <a:solidFill>
                  <a:srgbClr val="24292E"/>
                </a:solidFill>
                <a:highlight>
                  <a:schemeClr val="lt1"/>
                </a:highlight>
              </a:rPr>
              <a:t>Virus</a:t>
            </a:r>
            <a:endParaRPr sz="1300">
              <a:solidFill>
                <a:srgbClr val="24292E"/>
              </a:solidFill>
              <a:highlight>
                <a:schemeClr val="lt1"/>
              </a:highlight>
            </a:endParaRPr>
          </a:p>
          <a:p>
            <a:pPr indent="-173990" lvl="0" marL="320040" rtl="0" algn="l">
              <a:lnSpc>
                <a:spcPct val="100000"/>
              </a:lnSpc>
              <a:spcBef>
                <a:spcPts val="0"/>
              </a:spcBef>
              <a:spcAft>
                <a:spcPts val="0"/>
              </a:spcAft>
              <a:buClr>
                <a:srgbClr val="24292E"/>
              </a:buClr>
              <a:buSzPts val="1300"/>
              <a:buAutoNum type="arabicPeriod"/>
            </a:pPr>
            <a:r>
              <a:rPr lang="en" sz="1300">
                <a:solidFill>
                  <a:srgbClr val="24292E"/>
                </a:solidFill>
                <a:highlight>
                  <a:schemeClr val="lt1"/>
                </a:highlight>
              </a:rPr>
              <a:t>Adware</a:t>
            </a:r>
            <a:endParaRPr sz="1300">
              <a:solidFill>
                <a:srgbClr val="24292E"/>
              </a:solidFill>
              <a:highlight>
                <a:schemeClr val="lt1"/>
              </a:highlight>
            </a:endParaRPr>
          </a:p>
          <a:p>
            <a:pPr indent="-173990" lvl="0" marL="320040" rtl="0" algn="l">
              <a:lnSpc>
                <a:spcPct val="100000"/>
              </a:lnSpc>
              <a:spcBef>
                <a:spcPts val="0"/>
              </a:spcBef>
              <a:spcAft>
                <a:spcPts val="0"/>
              </a:spcAft>
              <a:buClr>
                <a:srgbClr val="24292E"/>
              </a:buClr>
              <a:buSzPts val="1300"/>
              <a:buAutoNum type="arabicPeriod"/>
            </a:pPr>
            <a:r>
              <a:rPr lang="en" sz="1300">
                <a:solidFill>
                  <a:srgbClr val="24292E"/>
                </a:solidFill>
                <a:highlight>
                  <a:schemeClr val="lt1"/>
                </a:highlight>
              </a:rPr>
              <a:t>Spyware</a:t>
            </a:r>
            <a:endParaRPr sz="1300">
              <a:solidFill>
                <a:srgbClr val="24292E"/>
              </a:solidFill>
              <a:highlight>
                <a:schemeClr val="lt1"/>
              </a:highlight>
            </a:endParaRPr>
          </a:p>
          <a:p>
            <a:pPr indent="-173990" lvl="0" marL="320040" rtl="0" algn="l">
              <a:lnSpc>
                <a:spcPct val="100000"/>
              </a:lnSpc>
              <a:spcBef>
                <a:spcPts val="0"/>
              </a:spcBef>
              <a:spcAft>
                <a:spcPts val="0"/>
              </a:spcAft>
              <a:buClr>
                <a:srgbClr val="24292E"/>
              </a:buClr>
              <a:buSzPts val="1300"/>
              <a:buAutoNum type="arabicPeriod"/>
            </a:pPr>
            <a:r>
              <a:rPr lang="en" sz="1300">
                <a:solidFill>
                  <a:srgbClr val="24292E"/>
                </a:solidFill>
                <a:highlight>
                  <a:schemeClr val="accent6"/>
                </a:highlight>
              </a:rPr>
              <a:t>Trojan horse</a:t>
            </a:r>
            <a:endParaRPr sz="1300">
              <a:solidFill>
                <a:srgbClr val="24292E"/>
              </a:solidFill>
              <a:highlight>
                <a:schemeClr val="accent6"/>
              </a:highlight>
              <a:latin typeface="Roboto Medium"/>
              <a:ea typeface="Roboto Medium"/>
              <a:cs typeface="Roboto Medium"/>
              <a:sym typeface="Roboto Medium"/>
            </a:endParaRPr>
          </a:p>
        </p:txBody>
      </p:sp>
      <p:pic>
        <p:nvPicPr>
          <p:cNvPr id="3138" name="Google Shape;3138;p200"/>
          <p:cNvPicPr preferRelativeResize="0"/>
          <p:nvPr/>
        </p:nvPicPr>
        <p:blipFill>
          <a:blip r:embed="rId3">
            <a:alphaModFix/>
          </a:blip>
          <a:stretch>
            <a:fillRect/>
          </a:stretch>
        </p:blipFill>
        <p:spPr>
          <a:xfrm>
            <a:off x="6833450" y="3107750"/>
            <a:ext cx="1774325" cy="1774325"/>
          </a:xfrm>
          <a:prstGeom prst="rect">
            <a:avLst/>
          </a:prstGeom>
          <a:noFill/>
          <a:ln>
            <a:noFill/>
          </a:ln>
        </p:spPr>
      </p:pic>
      <p:cxnSp>
        <p:nvCxnSpPr>
          <p:cNvPr id="3139" name="Google Shape;3139;p200"/>
          <p:cNvCxnSpPr/>
          <p:nvPr/>
        </p:nvCxnSpPr>
        <p:spPr>
          <a:xfrm>
            <a:off x="769775" y="650275"/>
            <a:ext cx="5655900" cy="0"/>
          </a:xfrm>
          <a:prstGeom prst="straightConnector1">
            <a:avLst/>
          </a:prstGeom>
          <a:noFill/>
          <a:ln cap="flat" cmpd="sng" w="9525">
            <a:solidFill>
              <a:schemeClr val="dk2"/>
            </a:solidFill>
            <a:prstDash val="solid"/>
            <a:round/>
            <a:headEnd len="med" w="med" type="none"/>
            <a:tailEnd len="med" w="med" type="none"/>
          </a:ln>
        </p:spPr>
      </p:cxnSp>
      <p:cxnSp>
        <p:nvCxnSpPr>
          <p:cNvPr id="3140" name="Google Shape;3140;p2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41" name="Google Shape;3141;p200"/>
          <p:cNvSpPr txBox="1"/>
          <p:nvPr/>
        </p:nvSpPr>
        <p:spPr>
          <a:xfrm>
            <a:off x="502925" y="3303700"/>
            <a:ext cx="6224700" cy="2748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1290" lvl="0" marL="320040" rtl="0" algn="l">
              <a:lnSpc>
                <a:spcPct val="100000"/>
              </a:lnSpc>
              <a:spcBef>
                <a:spcPts val="3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The malicious actor (caller) is using social engineering tactics to have the victims execute a Trojan horse so that he or she can gain control of at least one computer inside the target network. This could be by sending the victims a file and requesting they open it.</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 virus wouldn’t give the actor control of any computer, but would allow him or her to disrupt productivity. </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Adware wouldn’t give the actor control, but could possibly allow them to exfiltrate data.</a:t>
            </a:r>
            <a:endParaRPr sz="1100">
              <a:solidFill>
                <a:srgbClr val="24292E"/>
              </a:solidFill>
              <a:highlight>
                <a:schemeClr val="lt1"/>
              </a:highlight>
              <a:latin typeface="Roboto"/>
              <a:ea typeface="Roboto"/>
              <a:cs typeface="Roboto"/>
              <a:sym typeface="Roboto"/>
            </a:endParaRPr>
          </a:p>
          <a:p>
            <a:pPr indent="-161290" lvl="0" marL="320040" rtl="0" algn="l">
              <a:lnSpc>
                <a:spcPct val="100000"/>
              </a:lnSpc>
              <a:spcBef>
                <a:spcPts val="400"/>
              </a:spcBef>
              <a:spcAft>
                <a:spcPts val="400"/>
              </a:spcAft>
              <a:buClr>
                <a:srgbClr val="24292E"/>
              </a:buClr>
              <a:buSzPts val="1100"/>
              <a:buFont typeface="Roboto"/>
              <a:buChar char="●"/>
            </a:pPr>
            <a:r>
              <a:rPr lang="en" sz="1100">
                <a:solidFill>
                  <a:srgbClr val="24292E"/>
                </a:solidFill>
                <a:highlight>
                  <a:schemeClr val="lt1"/>
                </a:highlight>
                <a:latin typeface="Roboto"/>
                <a:ea typeface="Roboto"/>
                <a:cs typeface="Roboto"/>
                <a:sym typeface="Roboto"/>
              </a:rPr>
              <a:t>Spyware wouldn’t give the actor control, but would allow them to exfiltrate data.</a:t>
            </a:r>
            <a:endParaRPr sz="1100">
              <a:solidFill>
                <a:srgbClr val="24292E"/>
              </a:solidFill>
              <a:highlight>
                <a:schemeClr val="lt1"/>
              </a:highlight>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45" name="Shape 3145"/>
        <p:cNvGrpSpPr/>
        <p:nvPr/>
      </p:nvGrpSpPr>
      <p:grpSpPr>
        <a:xfrm>
          <a:off x="0" y="0"/>
          <a:ext cx="0" cy="0"/>
          <a:chOff x="0" y="0"/>
          <a:chExt cx="0" cy="0"/>
        </a:xfrm>
      </p:grpSpPr>
      <p:sp>
        <p:nvSpPr>
          <p:cNvPr id="3146" name="Google Shape;3146;p201"/>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48" name="Google Shape;3148;p201"/>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01"/>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5:</a:t>
            </a:r>
            <a:endParaRPr>
              <a:latin typeface="Roboto Light"/>
              <a:ea typeface="Roboto Light"/>
              <a:cs typeface="Roboto Light"/>
              <a:sym typeface="Roboto Light"/>
            </a:endParaRPr>
          </a:p>
        </p:txBody>
      </p:sp>
      <p:sp>
        <p:nvSpPr>
          <p:cNvPr id="3150" name="Google Shape;3150;p201"/>
          <p:cNvSpPr txBox="1"/>
          <p:nvPr>
            <p:ph idx="3" type="body"/>
          </p:nvPr>
        </p:nvSpPr>
        <p:spPr>
          <a:xfrm>
            <a:off x="457200" y="766850"/>
            <a:ext cx="5813400" cy="19275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is an example of evidence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that a system has been infected with some type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of malware?</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00000"/>
              </a:lnSpc>
              <a:spcBef>
                <a:spcPts val="1200"/>
              </a:spcBef>
              <a:spcAft>
                <a:spcPts val="0"/>
              </a:spcAft>
              <a:buClr>
                <a:srgbClr val="24292E"/>
              </a:buClr>
              <a:buSzPts val="1400"/>
              <a:buAutoNum type="arabicPeriod"/>
            </a:pPr>
            <a:r>
              <a:rPr lang="en">
                <a:solidFill>
                  <a:srgbClr val="24292E"/>
                </a:solidFill>
                <a:highlight>
                  <a:schemeClr val="lt1"/>
                </a:highlight>
              </a:rPr>
              <a:t>Anti-virus update notifications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Email being routed to a spam folder</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Unsolicited pop-up advertisements</a:t>
            </a:r>
            <a:endParaRPr>
              <a:solidFill>
                <a:srgbClr val="24292E"/>
              </a:solidFill>
              <a:highlight>
                <a:schemeClr val="lt1"/>
              </a:highlight>
            </a:endParaRPr>
          </a:p>
          <a:p>
            <a:pPr indent="-180340" lvl="0" marL="320040" rtl="0" algn="l">
              <a:lnSpc>
                <a:spcPct val="100000"/>
              </a:lnSpc>
              <a:spcBef>
                <a:spcPts val="0"/>
              </a:spcBef>
              <a:spcAft>
                <a:spcPts val="0"/>
              </a:spcAft>
              <a:buClr>
                <a:srgbClr val="24292E"/>
              </a:buClr>
              <a:buSzPts val="1400"/>
              <a:buAutoNum type="arabicPeriod"/>
            </a:pPr>
            <a:r>
              <a:rPr lang="en">
                <a:solidFill>
                  <a:srgbClr val="24292E"/>
                </a:solidFill>
                <a:highlight>
                  <a:schemeClr val="lt1"/>
                </a:highlight>
              </a:rPr>
              <a:t>Windows updates notifications</a:t>
            </a:r>
            <a:endParaRPr>
              <a:solidFill>
                <a:srgbClr val="24292E"/>
              </a:solidFill>
              <a:highlight>
                <a:schemeClr val="lt1"/>
              </a:highlight>
              <a:latin typeface="Roboto Medium"/>
              <a:ea typeface="Roboto Medium"/>
              <a:cs typeface="Roboto Medium"/>
              <a:sym typeface="Roboto Medium"/>
            </a:endParaRPr>
          </a:p>
        </p:txBody>
      </p:sp>
      <p:pic>
        <p:nvPicPr>
          <p:cNvPr id="3151" name="Google Shape;3151;p201"/>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52" name="Google Shape;3152;p201"/>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53" name="Google Shape;3153;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C7F8"/>
        </a:solidFill>
      </p:bgPr>
    </p:bg>
    <p:spTree>
      <p:nvGrpSpPr>
        <p:cNvPr id="3157" name="Shape 3157"/>
        <p:cNvGrpSpPr/>
        <p:nvPr/>
      </p:nvGrpSpPr>
      <p:grpSpPr>
        <a:xfrm>
          <a:off x="0" y="0"/>
          <a:ext cx="0" cy="0"/>
          <a:chOff x="0" y="0"/>
          <a:chExt cx="0" cy="0"/>
        </a:xfrm>
      </p:grpSpPr>
      <p:sp>
        <p:nvSpPr>
          <p:cNvPr id="3158" name="Google Shape;3158;p202"/>
          <p:cNvSpPr/>
          <p:nvPr/>
        </p:nvSpPr>
        <p:spPr>
          <a:xfrm>
            <a:off x="275" y="725"/>
            <a:ext cx="9144000" cy="5143500"/>
          </a:xfrm>
          <a:prstGeom prst="rect">
            <a:avLst/>
          </a:prstGeom>
          <a:solidFill>
            <a:srgbClr val="B6E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60" name="Google Shape;3160;p202"/>
          <p:cNvSpPr/>
          <p:nvPr/>
        </p:nvSpPr>
        <p:spPr>
          <a:xfrm>
            <a:off x="502925" y="-138000"/>
            <a:ext cx="57123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2"/>
          <p:cNvSpPr txBox="1"/>
          <p:nvPr>
            <p:ph type="title"/>
          </p:nvPr>
        </p:nvSpPr>
        <p:spPr>
          <a:xfrm>
            <a:off x="444900" y="0"/>
            <a:ext cx="8595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Question 5:</a:t>
            </a:r>
            <a:endParaRPr>
              <a:latin typeface="Roboto Light"/>
              <a:ea typeface="Roboto Light"/>
              <a:cs typeface="Roboto Light"/>
              <a:sym typeface="Roboto Light"/>
            </a:endParaRPr>
          </a:p>
        </p:txBody>
      </p:sp>
      <p:sp>
        <p:nvSpPr>
          <p:cNvPr id="3162" name="Google Shape;3162;p202"/>
          <p:cNvSpPr txBox="1"/>
          <p:nvPr>
            <p:ph idx="3" type="body"/>
          </p:nvPr>
        </p:nvSpPr>
        <p:spPr>
          <a:xfrm>
            <a:off x="457200" y="766850"/>
            <a:ext cx="5813400" cy="2377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highlight>
                  <a:schemeClr val="lt1"/>
                </a:highlight>
                <a:latin typeface="Roboto Medium"/>
                <a:ea typeface="Roboto Medium"/>
                <a:cs typeface="Roboto Medium"/>
                <a:sym typeface="Roboto Medium"/>
              </a:rPr>
              <a:t>Which of the following is an example of evidence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that a system has been infected with some type </a:t>
            </a:r>
            <a:br>
              <a:rPr lang="en" sz="1600">
                <a:solidFill>
                  <a:srgbClr val="24292E"/>
                </a:solidFill>
                <a:highlight>
                  <a:schemeClr val="lt1"/>
                </a:highlight>
                <a:latin typeface="Roboto Medium"/>
                <a:ea typeface="Roboto Medium"/>
                <a:cs typeface="Roboto Medium"/>
                <a:sym typeface="Roboto Medium"/>
              </a:rPr>
            </a:br>
            <a:r>
              <a:rPr lang="en" sz="1600">
                <a:solidFill>
                  <a:srgbClr val="24292E"/>
                </a:solidFill>
                <a:highlight>
                  <a:schemeClr val="lt1"/>
                </a:highlight>
                <a:latin typeface="Roboto Medium"/>
                <a:ea typeface="Roboto Medium"/>
                <a:cs typeface="Roboto Medium"/>
                <a:sym typeface="Roboto Medium"/>
              </a:rPr>
              <a:t>of malware?</a:t>
            </a:r>
            <a:endParaRPr sz="1600">
              <a:solidFill>
                <a:srgbClr val="24292E"/>
              </a:solidFill>
              <a:highlight>
                <a:schemeClr val="lt1"/>
              </a:highlight>
              <a:latin typeface="Roboto Medium"/>
              <a:ea typeface="Roboto Medium"/>
              <a:cs typeface="Roboto Medium"/>
              <a:sym typeface="Roboto Medium"/>
            </a:endParaRPr>
          </a:p>
          <a:p>
            <a:pPr indent="-180340" lvl="0" marL="320040" rtl="0" algn="l">
              <a:spcBef>
                <a:spcPts val="1200"/>
              </a:spcBef>
              <a:spcAft>
                <a:spcPts val="0"/>
              </a:spcAft>
              <a:buClr>
                <a:srgbClr val="24292E"/>
              </a:buClr>
              <a:buSzPts val="1400"/>
              <a:buAutoNum type="arabicPeriod"/>
            </a:pPr>
            <a:r>
              <a:rPr lang="en">
                <a:solidFill>
                  <a:srgbClr val="24292E"/>
                </a:solidFill>
                <a:highlight>
                  <a:schemeClr val="lt1"/>
                </a:highlight>
              </a:rPr>
              <a:t>Anti-virus update notifications</a:t>
            </a:r>
            <a:endParaRPr>
              <a:solidFill>
                <a:srgbClr val="24292E"/>
              </a:solidFill>
              <a:highlight>
                <a:schemeClr val="lt1"/>
              </a:highlight>
            </a:endParaRPr>
          </a:p>
          <a:p>
            <a:pPr indent="-180340" lvl="0" marL="320040" rtl="0" algn="l">
              <a:spcBef>
                <a:spcPts val="0"/>
              </a:spcBef>
              <a:spcAft>
                <a:spcPts val="0"/>
              </a:spcAft>
              <a:buClr>
                <a:srgbClr val="24292E"/>
              </a:buClr>
              <a:buSzPts val="1400"/>
              <a:buAutoNum type="arabicPeriod"/>
            </a:pPr>
            <a:r>
              <a:rPr lang="en">
                <a:solidFill>
                  <a:srgbClr val="24292E"/>
                </a:solidFill>
                <a:highlight>
                  <a:schemeClr val="lt1"/>
                </a:highlight>
              </a:rPr>
              <a:t>Email being routed to a spam folder</a:t>
            </a:r>
            <a:endParaRPr>
              <a:solidFill>
                <a:srgbClr val="24292E"/>
              </a:solidFill>
              <a:highlight>
                <a:schemeClr val="lt1"/>
              </a:highlight>
            </a:endParaRPr>
          </a:p>
          <a:p>
            <a:pPr indent="-180340" lvl="0" marL="320040" rtl="0" algn="l">
              <a:spcBef>
                <a:spcPts val="0"/>
              </a:spcBef>
              <a:spcAft>
                <a:spcPts val="0"/>
              </a:spcAft>
              <a:buClr>
                <a:srgbClr val="24292E"/>
              </a:buClr>
              <a:buSzPts val="1400"/>
              <a:buAutoNum type="arabicPeriod"/>
            </a:pPr>
            <a:r>
              <a:rPr lang="en">
                <a:solidFill>
                  <a:srgbClr val="24292E"/>
                </a:solidFill>
                <a:highlight>
                  <a:schemeClr val="accent6"/>
                </a:highlight>
              </a:rPr>
              <a:t>Unsolicited pop-up advertisements</a:t>
            </a:r>
            <a:endParaRPr>
              <a:solidFill>
                <a:srgbClr val="24292E"/>
              </a:solidFill>
              <a:highlight>
                <a:schemeClr val="accent6"/>
              </a:highlight>
            </a:endParaRPr>
          </a:p>
          <a:p>
            <a:pPr indent="-180340" lvl="0" marL="320040" rtl="0" algn="l">
              <a:spcBef>
                <a:spcPts val="0"/>
              </a:spcBef>
              <a:spcAft>
                <a:spcPts val="0"/>
              </a:spcAft>
              <a:buClr>
                <a:srgbClr val="24292E"/>
              </a:buClr>
              <a:buSzPts val="1400"/>
              <a:buAutoNum type="arabicPeriod"/>
            </a:pPr>
            <a:r>
              <a:rPr lang="en">
                <a:solidFill>
                  <a:srgbClr val="24292E"/>
                </a:solidFill>
                <a:highlight>
                  <a:schemeClr val="lt1"/>
                </a:highlight>
              </a:rPr>
              <a:t>Windows updates notifications</a:t>
            </a:r>
            <a:endParaRPr sz="1600">
              <a:solidFill>
                <a:srgbClr val="24292E"/>
              </a:solidFill>
              <a:highlight>
                <a:schemeClr val="lt1"/>
              </a:highlight>
              <a:latin typeface="Roboto Medium"/>
              <a:ea typeface="Roboto Medium"/>
              <a:cs typeface="Roboto Medium"/>
              <a:sym typeface="Roboto Medium"/>
            </a:endParaRPr>
          </a:p>
        </p:txBody>
      </p:sp>
      <p:pic>
        <p:nvPicPr>
          <p:cNvPr id="3163" name="Google Shape;3163;p202"/>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3164" name="Google Shape;3164;p202"/>
          <p:cNvCxnSpPr/>
          <p:nvPr/>
        </p:nvCxnSpPr>
        <p:spPr>
          <a:xfrm>
            <a:off x="769775" y="650275"/>
            <a:ext cx="5202600" cy="0"/>
          </a:xfrm>
          <a:prstGeom prst="straightConnector1">
            <a:avLst/>
          </a:prstGeom>
          <a:noFill/>
          <a:ln cap="flat" cmpd="sng" w="9525">
            <a:solidFill>
              <a:schemeClr val="dk2"/>
            </a:solidFill>
            <a:prstDash val="solid"/>
            <a:round/>
            <a:headEnd len="med" w="med" type="none"/>
            <a:tailEnd len="med" w="med" type="none"/>
          </a:ln>
        </p:spPr>
      </p:cxnSp>
      <p:cxnSp>
        <p:nvCxnSpPr>
          <p:cNvPr id="3165" name="Google Shape;3165;p2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66" name="Google Shape;3166;p202"/>
          <p:cNvSpPr txBox="1"/>
          <p:nvPr/>
        </p:nvSpPr>
        <p:spPr>
          <a:xfrm>
            <a:off x="502925" y="2778675"/>
            <a:ext cx="5712300" cy="2892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t" bIns="91425" lIns="182875" spcFirstLastPara="1" rIns="91425" wrap="square" tIns="91425">
            <a:noAutofit/>
          </a:bodyPr>
          <a:lstStyle/>
          <a:p>
            <a:pPr indent="0" lvl="0" marL="0" rtl="0" algn="l">
              <a:lnSpc>
                <a:spcPct val="113000"/>
              </a:lnSpc>
              <a:spcBef>
                <a:spcPts val="300"/>
              </a:spcBef>
              <a:spcAft>
                <a:spcPts val="0"/>
              </a:spcAft>
              <a:buNone/>
            </a:pPr>
            <a:r>
              <a:rPr b="1" lang="en" sz="1300">
                <a:solidFill>
                  <a:srgbClr val="24292E"/>
                </a:solidFill>
                <a:latin typeface="Roboto"/>
                <a:ea typeface="Roboto"/>
                <a:cs typeface="Roboto"/>
                <a:sym typeface="Roboto"/>
              </a:rPr>
              <a:t>Extended Explanation</a:t>
            </a:r>
            <a:endParaRPr b="1" sz="1300">
              <a:solidFill>
                <a:srgbClr val="24292E"/>
              </a:solidFill>
              <a:latin typeface="Roboto"/>
              <a:ea typeface="Roboto"/>
              <a:cs typeface="Roboto"/>
              <a:sym typeface="Roboto"/>
            </a:endParaRPr>
          </a:p>
          <a:p>
            <a:pPr indent="-167640" lvl="0" marL="320040" rtl="0" algn="l">
              <a:lnSpc>
                <a:spcPct val="100000"/>
              </a:lnSpc>
              <a:spcBef>
                <a:spcPts val="3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Malware can generate unsolicited pop-up advertisements. These advertisements direct users to clandestine websites that can steal information or infest their system with more malware.</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Normal notifications for anti-virus updates are not unusual.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Email that is routed to the junk or spam folder means that the email’s spam filter is working correctly. </a:t>
            </a:r>
            <a:endParaRPr sz="1200">
              <a:solidFill>
                <a:srgbClr val="24292E"/>
              </a:solidFill>
              <a:highlight>
                <a:schemeClr val="lt1"/>
              </a:highlight>
              <a:latin typeface="Roboto"/>
              <a:ea typeface="Roboto"/>
              <a:cs typeface="Roboto"/>
              <a:sym typeface="Roboto"/>
            </a:endParaRPr>
          </a:p>
          <a:p>
            <a:pPr indent="-167640" lvl="0" marL="320040" rtl="0" algn="l">
              <a:lnSpc>
                <a:spcPct val="100000"/>
              </a:lnSpc>
              <a:spcBef>
                <a:spcPts val="400"/>
              </a:spcBef>
              <a:spcAft>
                <a:spcPts val="400"/>
              </a:spcAft>
              <a:buClr>
                <a:srgbClr val="24292E"/>
              </a:buClr>
              <a:buSzPts val="1200"/>
              <a:buFont typeface="Roboto"/>
              <a:buChar char="●"/>
            </a:pPr>
            <a:r>
              <a:rPr lang="en" sz="1200">
                <a:solidFill>
                  <a:srgbClr val="24292E"/>
                </a:solidFill>
                <a:highlight>
                  <a:schemeClr val="lt1"/>
                </a:highlight>
                <a:latin typeface="Roboto"/>
                <a:ea typeface="Roboto"/>
                <a:cs typeface="Roboto"/>
                <a:sym typeface="Roboto"/>
              </a:rPr>
              <a:t>Normal notifications for Windows updates are expected and not unusual.</a:t>
            </a:r>
            <a:endParaRPr sz="1200">
              <a:solidFill>
                <a:srgbClr val="24292E"/>
              </a:solidFill>
              <a:highlight>
                <a:schemeClr val="lt1"/>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